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56" r:id="rId3"/>
    <p:sldId id="264" r:id="rId5"/>
    <p:sldId id="257" r:id="rId6"/>
    <p:sldId id="258" r:id="rId7"/>
    <p:sldId id="259" r:id="rId8"/>
    <p:sldId id="299" r:id="rId9"/>
    <p:sldId id="308" r:id="rId10"/>
    <p:sldId id="289" r:id="rId11"/>
    <p:sldId id="265" r:id="rId12"/>
    <p:sldId id="286" r:id="rId13"/>
    <p:sldId id="288" r:id="rId14"/>
    <p:sldId id="276" r:id="rId15"/>
    <p:sldId id="277" r:id="rId16"/>
    <p:sldId id="317" r:id="rId17"/>
    <p:sldId id="309" r:id="rId18"/>
    <p:sldId id="285"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60" autoAdjust="0"/>
    <p:restoredTop sz="94660"/>
  </p:normalViewPr>
  <p:slideViewPr>
    <p:cSldViewPr snapToGrid="0">
      <p:cViewPr varScale="1">
        <p:scale>
          <a:sx n="115" d="100"/>
          <a:sy n="115"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5A8C7-CC1A-4A08-9B4B-31F43B054C7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E1B693-632D-4080-9CF6-EA28B66DC80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pitchFamily="3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854199"/>
            <a:ext cx="9144000" cy="1655763"/>
          </a:xfrm>
        </p:spPr>
        <p:txBody>
          <a:bodyPr anchor="b">
            <a:normAutofit/>
          </a:bodyPr>
          <a:lstStyle>
            <a:lvl1pPr algn="ctr">
              <a:defRPr sz="7200" b="0"/>
            </a:lvl1pPr>
          </a:lstStyle>
          <a:p>
            <a:r>
              <a:rPr lang="zh-CN" altLang="en-US" dirty="0"/>
              <a:t>单击此处编辑标题</a:t>
            </a:r>
            <a:endParaRPr lang="zh-CN" altLang="en-US" dirty="0"/>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节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0DD7636-5BE1-44BC-BB5F-15739D9E18E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87C0E1D-24C4-406F-9615-DBDA8D2D1F93}" type="slidenum">
              <a:rPr lang="zh-CN" altLang="en-US" smtClean="0"/>
            </a:fld>
            <a:endParaRPr lang="zh-CN" altLang="en-US"/>
          </a:p>
        </p:txBody>
      </p:sp>
      <p:sp>
        <p:nvSpPr>
          <p:cNvPr id="5" name="标题 4"/>
          <p:cNvSpPr>
            <a:spLocks noGrp="1"/>
          </p:cNvSpPr>
          <p:nvPr>
            <p:ph type="title" hasCustomPrompt="1"/>
          </p:nvPr>
        </p:nvSpPr>
        <p:spPr>
          <a:xfrm>
            <a:off x="838200" y="2187443"/>
            <a:ext cx="10515600" cy="2483115"/>
          </a:xfrm>
        </p:spPr>
        <p:txBody>
          <a:bodyPr>
            <a:normAutofit/>
          </a:bodyPr>
          <a:lstStyle>
            <a:lvl1pPr algn="ctr">
              <a:defRPr sz="6000" b="0"/>
            </a:lvl1pPr>
          </a:lstStyle>
          <a:p>
            <a:r>
              <a:rPr lang="zh-CN" altLang="en-US" dirty="0"/>
              <a:t>单击此处编辑标题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nchor="ctr" anchorCtr="0"/>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238500" y="2159000"/>
            <a:ext cx="5715000" cy="1382450"/>
          </a:xfrm>
        </p:spPr>
        <p:txBody>
          <a:bodyPr anchor="b" anchorCtr="0">
            <a:normAutofit/>
          </a:bodyPr>
          <a:lstStyle>
            <a:lvl1pPr algn="ctr">
              <a:defRPr sz="8000" b="0">
                <a:solidFill>
                  <a:schemeClr val="tx1"/>
                </a:solidFill>
              </a:defRPr>
            </a:lvl1pPr>
          </a:lstStyle>
          <a:p>
            <a:r>
              <a:rPr lang="zh-CN" altLang="en-US" dirty="0"/>
              <a:t>编辑标题</a:t>
            </a:r>
            <a:endParaRPr lang="zh-CN" altLang="en-US" dirty="0"/>
          </a:p>
        </p:txBody>
      </p:sp>
      <p:sp>
        <p:nvSpPr>
          <p:cNvPr id="3" name="日期占位符 2"/>
          <p:cNvSpPr>
            <a:spLocks noGrp="1"/>
          </p:cNvSpPr>
          <p:nvPr>
            <p:ph type="dt" sz="half" idx="10"/>
          </p:nvPr>
        </p:nvSpPr>
        <p:spPr/>
        <p:txBody>
          <a:bodyPr/>
          <a:lstStyle/>
          <a:p>
            <a:fld id="{20DD7636-5BE1-44BC-BB5F-15739D9E18E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87C0E1D-24C4-406F-9615-DBDA8D2D1F93}" type="slidenum">
              <a:rPr lang="zh-CN" altLang="en-US" smtClean="0"/>
            </a:fld>
            <a:endParaRPr lang="zh-CN" altLang="en-US"/>
          </a:p>
        </p:txBody>
      </p:sp>
      <p:sp>
        <p:nvSpPr>
          <p:cNvPr id="37" name="内容占位符 36"/>
          <p:cNvSpPr>
            <a:spLocks noGrp="1"/>
          </p:cNvSpPr>
          <p:nvPr>
            <p:ph sz="quarter" idx="13" hasCustomPrompt="1"/>
          </p:nvPr>
        </p:nvSpPr>
        <p:spPr>
          <a:xfrm>
            <a:off x="3238500" y="3733201"/>
            <a:ext cx="5715000" cy="1185937"/>
          </a:xfrm>
        </p:spPr>
        <p:txBody>
          <a:bodyPr>
            <a:normAutofit/>
          </a:bodyPr>
          <a:lstStyle>
            <a:lvl1pPr marL="0" indent="0" algn="ctr">
              <a:buNone/>
              <a:defRPr sz="3200">
                <a:solidFill>
                  <a:schemeClr val="tx1"/>
                </a:solidFill>
              </a:defRPr>
            </a:lvl1pPr>
          </a:lstStyle>
          <a:p>
            <a:pPr lvl="0"/>
            <a:r>
              <a:rPr lang="zh-CN" altLang="en-US" dirty="0"/>
              <a:t>编辑文本</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713673"/>
            <a:ext cx="4681654" cy="1428161"/>
          </a:xfrm>
        </p:spPr>
        <p:txBody>
          <a:bodyPr anchor="t" anchorCtr="0">
            <a:normAutofit/>
          </a:bodyPr>
          <a:lstStyle>
            <a:lvl1pPr>
              <a:defRPr sz="3600"/>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642517" y="713673"/>
            <a:ext cx="5711882"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8200" y="2313873"/>
            <a:ext cx="4681654"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444898" y="365125"/>
            <a:ext cx="908901" cy="5811838"/>
          </a:xfrm>
        </p:spPr>
        <p:txBody>
          <a:bodyPr vert="eaVert">
            <a:normAutofit/>
          </a:bodyPr>
          <a:lstStyle>
            <a:lvl1pPr>
              <a:defRPr sz="4400"/>
            </a:lvl1pPr>
          </a:lstStyle>
          <a:p>
            <a:r>
              <a:rPr lang="zh-CN" altLang="en-US" dirty="0"/>
              <a:t>单击此处编辑标题</a:t>
            </a:r>
            <a:endParaRPr lang="zh-CN" altLang="en-US" dirty="0"/>
          </a:p>
        </p:txBody>
      </p:sp>
      <p:sp>
        <p:nvSpPr>
          <p:cNvPr id="3" name="竖排文字占位符 2"/>
          <p:cNvSpPr>
            <a:spLocks noGrp="1"/>
          </p:cNvSpPr>
          <p:nvPr>
            <p:ph type="body" orient="vert" idx="1"/>
          </p:nvPr>
        </p:nvSpPr>
        <p:spPr>
          <a:xfrm>
            <a:off x="838199" y="365125"/>
            <a:ext cx="9446443"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advTm="3000"/>
    </mc:Choice>
    <mc:Fallback>
      <p:transition advTm="300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accent1">
                <a:lumMod val="5000"/>
                <a:lumOff val="95000"/>
              </a:schemeClr>
            </a:gs>
            <a:gs pos="19000">
              <a:schemeClr val="accent6">
                <a:lumMod val="60000"/>
                <a:lumOff val="40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7"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8"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D997B5FA-0921-464F-AAE1-844C04324D75}" type="datetimeFigureOut">
              <a:rPr lang="zh-CN" altLang="en-US" smtClean="0"/>
            </a:fld>
            <a:endParaRPr lang="zh-CN" altLang="en-US" dirty="0"/>
          </a:p>
        </p:txBody>
      </p:sp>
      <p:sp>
        <p:nvSpPr>
          <p:cNvPr id="10"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endParaRPr lang="zh-CN" altLang="en-US"/>
          </a:p>
        </p:txBody>
      </p:sp>
      <p:sp>
        <p:nvSpPr>
          <p:cNvPr id="11"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565CE74E-AB26-4998-AD42-012C4C1AD076}" type="slidenum">
              <a:rPr lang="zh-CN" altLang="en-US" smtClean="0"/>
            </a:fld>
            <a:endParaRPr lang="zh-CN" altLang="en-US"/>
          </a:p>
        </p:txBody>
      </p:sp>
      <p:sp>
        <p:nvSpPr>
          <p:cNvPr id="2" name="KSO_TEMPLATE" hidden="1"/>
          <p:cNvSpPr/>
          <p:nvPr userDrawn="1">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p14="http://schemas.microsoft.com/office/powerpoint/2010/main" Requires="p14">
      <p:transition p14:dur="500" advTm="3000"/>
    </mc:Choice>
    <mc:Fallback>
      <p:transition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524000" y="1050925"/>
            <a:ext cx="9144000" cy="4445000"/>
          </a:xfrm>
        </p:spPr>
        <p:txBody>
          <a:bodyPr>
            <a:normAutofit/>
          </a:bodyPr>
          <a:lstStyle/>
          <a:p>
            <a:br>
              <a:rPr lang="zh-CN" altLang="en-US" sz="3600" b="1"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br>
            <a:r>
              <a:rPr lang="zh-CN" altLang="en-US" sz="3600" b="1"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预拌砂浆生产应用政策和法规</a:t>
            </a:r>
            <a:br>
              <a:rPr lang="zh-CN" altLang="en-US" sz="3600" b="1" dirty="0">
                <a:solidFill>
                  <a:srgbClr val="000000"/>
                </a:solidFill>
                <a:latin typeface="宋体" panose="02010600030101010101" pitchFamily="2" charset="-122"/>
                <a:ea typeface="宋体" panose="02010600030101010101" pitchFamily="2" charset="-122"/>
                <a:cs typeface="宋体" panose="02010600030101010101" pitchFamily="2" charset="-122"/>
              </a:rPr>
            </a:br>
            <a:br>
              <a:rPr lang="zh-CN" altLang="en-US" sz="3600" b="1" dirty="0">
                <a:solidFill>
                  <a:srgbClr val="000000"/>
                </a:solidFill>
                <a:latin typeface="宋体" panose="02010600030101010101" pitchFamily="2" charset="-122"/>
                <a:ea typeface="宋体" panose="02010600030101010101" pitchFamily="2" charset="-122"/>
                <a:cs typeface="宋体" panose="02010600030101010101" pitchFamily="2" charset="-122"/>
              </a:rPr>
            </a:br>
            <a:br>
              <a:rPr lang="zh-CN" altLang="en-US" sz="3600" b="1" dirty="0">
                <a:solidFill>
                  <a:srgbClr val="000000"/>
                </a:solidFill>
                <a:latin typeface="宋体" panose="02010600030101010101" pitchFamily="2" charset="-122"/>
                <a:ea typeface="宋体" panose="02010600030101010101" pitchFamily="2" charset="-122"/>
                <a:cs typeface="宋体" panose="02010600030101010101" pitchFamily="2" charset="-122"/>
              </a:rPr>
            </a:br>
            <a:br>
              <a:rPr lang="zh-CN" altLang="en-US" sz="3600" b="1" dirty="0">
                <a:solidFill>
                  <a:srgbClr val="000000"/>
                </a:solidFill>
                <a:latin typeface="宋体" panose="02010600030101010101" pitchFamily="2" charset="-122"/>
                <a:ea typeface="宋体" panose="02010600030101010101" pitchFamily="2" charset="-122"/>
                <a:cs typeface="宋体" panose="02010600030101010101" pitchFamily="2" charset="-122"/>
              </a:rPr>
            </a:br>
            <a:br>
              <a:rPr lang="zh-CN" altLang="en-US" sz="3600" b="1" dirty="0">
                <a:solidFill>
                  <a:srgbClr val="000000"/>
                </a:solidFill>
                <a:latin typeface="宋体" panose="02010600030101010101" pitchFamily="2" charset="-122"/>
                <a:ea typeface="宋体" panose="02010600030101010101" pitchFamily="2" charset="-122"/>
                <a:cs typeface="宋体" panose="02010600030101010101" pitchFamily="2" charset="-122"/>
              </a:rPr>
            </a:br>
            <a:r>
              <a:rPr lang="zh-CN" altLang="en-US" sz="2400" dirty="0">
                <a:solidFill>
                  <a:srgbClr val="000000"/>
                </a:solidFill>
                <a:latin typeface="宋体" panose="02010600030101010101" pitchFamily="2" charset="-122"/>
                <a:ea typeface="宋体" panose="02010600030101010101" pitchFamily="2" charset="-122"/>
                <a:cs typeface="宋体" panose="02010600030101010101" pitchFamily="2" charset="-122"/>
              </a:rPr>
              <a:t>珠海市散装水泥办公室</a:t>
            </a:r>
            <a:br>
              <a:rPr lang="zh-CN" altLang="en-US" sz="2400" dirty="0">
                <a:solidFill>
                  <a:srgbClr val="000000"/>
                </a:solidFill>
                <a:latin typeface="宋体" panose="02010600030101010101" pitchFamily="2" charset="-122"/>
                <a:ea typeface="宋体" panose="02010600030101010101" pitchFamily="2" charset="-122"/>
                <a:cs typeface="宋体" panose="02010600030101010101" pitchFamily="2" charset="-122"/>
              </a:rPr>
            </a:br>
            <a:r>
              <a:rPr lang="en-US" altLang="zh-CN" sz="2400" dirty="0">
                <a:solidFill>
                  <a:srgbClr val="000000"/>
                </a:solidFill>
                <a:latin typeface="宋体" panose="02010600030101010101" pitchFamily="2" charset="-122"/>
                <a:ea typeface="宋体" panose="02010600030101010101" pitchFamily="2" charset="-122"/>
                <a:cs typeface="宋体" panose="02010600030101010101" pitchFamily="2" charset="-122"/>
              </a:rPr>
              <a:t>2018.8.11</a:t>
            </a:r>
            <a:endParaRPr lang="en-US" altLang="zh-CN" sz="2400" dirty="0">
              <a:solidFill>
                <a:srgbClr val="000000"/>
              </a:solidFill>
              <a:latin typeface="宋体" panose="02010600030101010101" pitchFamily="2" charset="-122"/>
              <a:ea typeface="宋体" panose="02010600030101010101" pitchFamily="2" charset="-122"/>
              <a:cs typeface="宋体" panose="02010600030101010101" pitchFamily="2" charset="-122"/>
            </a:endParaRPr>
          </a:p>
        </p:txBody>
      </p:sp>
      <p:sp>
        <p:nvSpPr>
          <p:cNvPr id="5" name="副标题 4"/>
          <p:cNvSpPr>
            <a:spLocks noGrp="1"/>
          </p:cNvSpPr>
          <p:nvPr>
            <p:ph type="subTitle" idx="1"/>
            <p:custDataLst>
              <p:tags r:id="rId2"/>
            </p:custDataLst>
          </p:nvPr>
        </p:nvSpPr>
        <p:spPr>
          <a:xfrm>
            <a:off x="-5080" y="4401820"/>
            <a:ext cx="12198350" cy="2496185"/>
          </a:xfrm>
        </p:spPr>
        <p:txBody>
          <a:bodyPr>
            <a:normAutofit/>
          </a:bodyPr>
          <a:lstStyle/>
          <a:p>
            <a:r>
              <a:rPr lang="zh-CN" altLang="zh-CN" sz="2000" dirty="0"/>
              <a:t>珠海市住房和城乡规划建设局</a:t>
            </a:r>
            <a:endParaRPr lang="zh-CN" altLang="zh-CN" sz="2000" dirty="0"/>
          </a:p>
          <a:p>
            <a:endParaRPr lang="zh-CN" altLang="zh-CN" dirty="0"/>
          </a:p>
          <a:p>
            <a:endParaRPr lang="zh-CN" altLang="zh-CN" dirty="0"/>
          </a:p>
          <a:p>
            <a:endParaRPr lang="zh-CN" altLang="zh-CN" dirty="0"/>
          </a:p>
          <a:p>
            <a:endParaRPr lang="zh-CN" altLang="zh-CN" dirty="0"/>
          </a:p>
          <a:p>
            <a:endParaRPr lang="zh-CN" altLang="zh-CN" dirty="0"/>
          </a:p>
          <a:p>
            <a:endParaRPr lang="zh-CN" altLang="zh-CN" sz="2800" dirty="0"/>
          </a:p>
          <a:p>
            <a:endParaRPr lang="en-US" altLang="zh-CN" sz="2800" dirty="0"/>
          </a:p>
        </p:txBody>
      </p:sp>
    </p:spTree>
    <p:custDataLst>
      <p:tags r:id="rId3"/>
    </p:custDataLst>
  </p:cSld>
  <p:clrMapOvr>
    <a:masterClrMapping/>
  </p:clrMapOvr>
  <p:transition advTm="3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985" y="-10160"/>
            <a:ext cx="12222480" cy="723265"/>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7620" y="713105"/>
            <a:ext cx="12223750" cy="6153150"/>
          </a:xfrm>
          <a:solidFill>
            <a:schemeClr val="accent6">
              <a:lumMod val="60000"/>
              <a:lumOff val="40000"/>
              <a:alpha val="42000"/>
            </a:schemeClr>
          </a:solidFill>
        </p:spPr>
        <p:txBody>
          <a:bodyPr>
            <a:normAutofit fontScale="90000"/>
          </a:bodyPr>
          <a:p>
            <a:pPr marL="0" indent="0" fontAlgn="auto">
              <a:lnSpc>
                <a:spcPts val="3000"/>
              </a:lnSpc>
              <a:buNone/>
            </a:pPr>
            <a:r>
              <a:rPr lang="en-US" altLang="zh-CN" sz="2000" b="1">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uFillTx/>
                <a:latin typeface="宋体" panose="02010600030101010101" pitchFamily="2" charset="-122"/>
                <a:ea typeface="宋体" panose="02010600030101010101" pitchFamily="2" charset="-122"/>
                <a:cs typeface="宋体" panose="02010600030101010101" pitchFamily="2" charset="-122"/>
                <a:sym typeface="+mn-ea"/>
              </a:rPr>
              <a:t>八是</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各建设、设计、施工图审查、施工、工程监理、预拌砂浆生产企业等单位要执行《珠海市预拌砂浆和平应用技术导则 》及相关管理要求，并在工程建设中细化落实使用预拌砂浆的有关规定：</a:t>
            </a:r>
            <a:endParaRPr lang="zh-CN" altLang="en-US" sz="2000">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2500"/>
              </a:lnSpc>
              <a:buNone/>
            </a:pPr>
            <a:r>
              <a:rPr lang="zh-CN" altLang="en-US" sz="2000">
                <a:uFillTx/>
                <a:latin typeface="宋体" panose="02010600030101010101" pitchFamily="2" charset="-122"/>
                <a:ea typeface="宋体" panose="02010600030101010101" pitchFamily="2" charset="-122"/>
                <a:cs typeface="宋体" panose="02010600030101010101" pitchFamily="2" charset="-122"/>
              </a:rPr>
              <a:t>   </a:t>
            </a:r>
            <a:r>
              <a:rPr lang="zh-CN" altLang="en-US" sz="1800">
                <a:uFillTx/>
                <a:latin typeface="宋体" panose="02010600030101010101" pitchFamily="2" charset="-122"/>
                <a:ea typeface="宋体" panose="02010600030101010101" pitchFamily="2" charset="-122"/>
                <a:cs typeface="宋体" panose="02010600030101010101" pitchFamily="2" charset="-122"/>
              </a:rPr>
              <a:t>（一）</a:t>
            </a:r>
            <a:r>
              <a:rPr lang="zh-CN" altLang="en-US" sz="1800">
                <a:solidFill>
                  <a:srgbClr val="FF0000"/>
                </a:solidFill>
                <a:uFillTx/>
                <a:latin typeface="宋体" panose="02010600030101010101" pitchFamily="2" charset="-122"/>
                <a:ea typeface="宋体" panose="02010600030101010101" pitchFamily="2" charset="-122"/>
                <a:cs typeface="宋体" panose="02010600030101010101" pitchFamily="2" charset="-122"/>
              </a:rPr>
              <a:t>建设单位</a:t>
            </a:r>
            <a:r>
              <a:rPr lang="zh-CN" altLang="en-US" sz="1800">
                <a:uFillTx/>
                <a:latin typeface="宋体" panose="02010600030101010101" pitchFamily="2" charset="-122"/>
                <a:ea typeface="宋体" panose="02010600030101010101" pitchFamily="2" charset="-122"/>
                <a:cs typeface="宋体" panose="02010600030101010101" pitchFamily="2" charset="-122"/>
              </a:rPr>
              <a:t>应在招标文件中明确使用预拌砂浆的品种、数量和技术要求，依据市建设工程造价管理机构发布的预拌砂浆价格信息，将使用预拌砂浆所产生的费用列入工程造价。</a:t>
            </a:r>
            <a:endParaRPr lang="zh-CN" altLang="en-US" sz="1800">
              <a:uFillTx/>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2500"/>
              </a:lnSpc>
              <a:buNone/>
            </a:pPr>
            <a:r>
              <a:rPr lang="zh-CN" altLang="en-US" sz="1800">
                <a:uFillTx/>
                <a:latin typeface="宋体" panose="02010600030101010101" pitchFamily="2" charset="-122"/>
                <a:ea typeface="宋体" panose="02010600030101010101" pitchFamily="2" charset="-122"/>
                <a:cs typeface="宋体" panose="02010600030101010101" pitchFamily="2" charset="-122"/>
              </a:rPr>
              <a:t>   （二）</a:t>
            </a:r>
            <a:r>
              <a:rPr lang="zh-CN" altLang="en-US" sz="1800">
                <a:solidFill>
                  <a:srgbClr val="FF0000"/>
                </a:solidFill>
                <a:uFillTx/>
                <a:latin typeface="宋体" panose="02010600030101010101" pitchFamily="2" charset="-122"/>
                <a:ea typeface="宋体" panose="02010600030101010101" pitchFamily="2" charset="-122"/>
                <a:cs typeface="宋体" panose="02010600030101010101" pitchFamily="2" charset="-122"/>
              </a:rPr>
              <a:t>设计单位</a:t>
            </a:r>
            <a:r>
              <a:rPr lang="zh-CN" altLang="en-US" sz="1800">
                <a:uFillTx/>
                <a:latin typeface="宋体" panose="02010600030101010101" pitchFamily="2" charset="-122"/>
                <a:ea typeface="宋体" panose="02010600030101010101" pitchFamily="2" charset="-122"/>
                <a:cs typeface="宋体" panose="02010600030101010101" pitchFamily="2" charset="-122"/>
              </a:rPr>
              <a:t>应严格执行国家、省和市相关技术标准，在设计文件中注明预拌砂浆的种类、强度等级等性能指标和技术要求。</a:t>
            </a:r>
            <a:endParaRPr lang="zh-CN" altLang="en-US" sz="1800">
              <a:uFillTx/>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2500"/>
              </a:lnSpc>
              <a:buNone/>
            </a:pPr>
            <a:r>
              <a:rPr lang="zh-CN" altLang="en-US" sz="1800">
                <a:uFillTx/>
                <a:latin typeface="宋体" panose="02010600030101010101" pitchFamily="2" charset="-122"/>
                <a:ea typeface="宋体" panose="02010600030101010101" pitchFamily="2" charset="-122"/>
                <a:cs typeface="宋体" panose="02010600030101010101" pitchFamily="2" charset="-122"/>
              </a:rPr>
              <a:t>   （三）</a:t>
            </a:r>
            <a:r>
              <a:rPr lang="zh-CN" altLang="en-US" sz="1800">
                <a:solidFill>
                  <a:srgbClr val="FF0000"/>
                </a:solidFill>
                <a:uFillTx/>
                <a:latin typeface="宋体" panose="02010600030101010101" pitchFamily="2" charset="-122"/>
                <a:ea typeface="宋体" panose="02010600030101010101" pitchFamily="2" charset="-122"/>
                <a:cs typeface="宋体" panose="02010600030101010101" pitchFamily="2" charset="-122"/>
              </a:rPr>
              <a:t>施工图审查机构</a:t>
            </a:r>
            <a:r>
              <a:rPr lang="zh-CN" altLang="en-US" sz="1800">
                <a:uFillTx/>
                <a:latin typeface="宋体" panose="02010600030101010101" pitchFamily="2" charset="-122"/>
                <a:ea typeface="宋体" panose="02010600030101010101" pitchFamily="2" charset="-122"/>
                <a:cs typeface="宋体" panose="02010600030101010101" pitchFamily="2" charset="-122"/>
              </a:rPr>
              <a:t>应将预拌砂浆设计情况列入审查内容，对未标明使用预拌砂浆的设计图纸，不予通过施工图设计文件审查。</a:t>
            </a:r>
            <a:endParaRPr lang="zh-CN" altLang="en-US" sz="1800">
              <a:uFillTx/>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2500"/>
              </a:lnSpc>
              <a:buNone/>
            </a:pPr>
            <a:r>
              <a:rPr lang="zh-CN" altLang="en-US" sz="1800">
                <a:latin typeface="宋体" panose="02010600030101010101" pitchFamily="2" charset="-122"/>
                <a:ea typeface="宋体" panose="02010600030101010101" pitchFamily="2" charset="-122"/>
                <a:cs typeface="宋体" panose="02010600030101010101" pitchFamily="2" charset="-122"/>
                <a:sym typeface="+mn-ea"/>
              </a:rPr>
              <a:t>   （四）</a:t>
            </a:r>
            <a:r>
              <a:rPr lang="zh-CN" altLang="en-US" sz="18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施工单位</a:t>
            </a:r>
            <a:r>
              <a:rPr lang="zh-CN" altLang="en-US" sz="1800">
                <a:latin typeface="宋体" panose="02010600030101010101" pitchFamily="2" charset="-122"/>
                <a:ea typeface="宋体" panose="02010600030101010101" pitchFamily="2" charset="-122"/>
                <a:cs typeface="宋体" panose="02010600030101010101" pitchFamily="2" charset="-122"/>
                <a:sym typeface="+mn-ea"/>
              </a:rPr>
              <a:t>必须使用经市散装水泥办公室备案登记和公告的预拌砂浆企业生产的预拌砂浆，严格依照国家、省和市相关标准和技术要求组织施工，加强对施工人员的专业技能培训，确保预拌砂浆的施工质量。</a:t>
            </a:r>
            <a:endParaRPr lang="zh-CN" altLang="en-US" sz="18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2500"/>
              </a:lnSpc>
              <a:buNone/>
            </a:pPr>
            <a:r>
              <a:rPr lang="zh-CN" altLang="en-US" sz="1800">
                <a:latin typeface="宋体" panose="02010600030101010101" pitchFamily="2" charset="-122"/>
                <a:ea typeface="宋体" panose="02010600030101010101" pitchFamily="2" charset="-122"/>
                <a:cs typeface="宋体" panose="02010600030101010101" pitchFamily="2" charset="-122"/>
                <a:sym typeface="+mn-ea"/>
              </a:rPr>
              <a:t>   （五）</a:t>
            </a:r>
            <a:r>
              <a:rPr lang="zh-CN" altLang="en-US" sz="18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工程监理单位</a:t>
            </a:r>
            <a:r>
              <a:rPr lang="zh-CN" altLang="en-US" sz="1800">
                <a:latin typeface="宋体" panose="02010600030101010101" pitchFamily="2" charset="-122"/>
                <a:ea typeface="宋体" panose="02010600030101010101" pitchFamily="2" charset="-122"/>
                <a:cs typeface="宋体" panose="02010600030101010101" pitchFamily="2" charset="-122"/>
                <a:sym typeface="+mn-ea"/>
              </a:rPr>
              <a:t>应当按照有关技术标准、设计文件和施工验收规范对预拌砂浆的使用进行日常监理。对不按规定使用预拌砂浆的，工程监理单位应当要求整改，拒不整改、坚持在施工现场搅拌砂浆的，监理人员不得在相关手续上签字并及时向当地主管部门报告。</a:t>
            </a:r>
            <a:endParaRPr lang="zh-CN" altLang="en-US" sz="18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500"/>
              </a:lnSpc>
              <a:buNone/>
            </a:pPr>
            <a:r>
              <a:rPr lang="zh-CN" altLang="en-US" sz="2000">
                <a:latin typeface="宋体" panose="02010600030101010101" pitchFamily="2" charset="-122"/>
                <a:ea typeface="宋体" panose="02010600030101010101" pitchFamily="2" charset="-122"/>
                <a:cs typeface="宋体" panose="02010600030101010101" pitchFamily="2" charset="-122"/>
                <a:sym typeface="+mn-ea"/>
              </a:rPr>
              <a:t>   （六）</a:t>
            </a:r>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预拌砂浆企业</a:t>
            </a:r>
            <a:r>
              <a:rPr lang="zh-CN" altLang="en-US" sz="2000">
                <a:latin typeface="宋体" panose="02010600030101010101" pitchFamily="2" charset="-122"/>
                <a:ea typeface="宋体" panose="02010600030101010101" pitchFamily="2" charset="-122"/>
                <a:cs typeface="宋体" panose="02010600030101010101" pitchFamily="2" charset="-122"/>
                <a:sym typeface="+mn-ea"/>
              </a:rPr>
              <a:t>生产管理应符合国家、省和市相关标准规范，生产合格产品。预拌砂浆产品进入建设工程施工现场时，应当向用户提供预拌砂浆企业备案登记材料、使用说明书、出厂合格证及每批次质量检测报告。有条件的预拌砂浆生产企业应当建立生产、机械喷涂施工一体化模式。</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fontAlgn="auto">
              <a:lnSpc>
                <a:spcPts val="3500"/>
              </a:lnSpc>
            </a:pP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620" y="-10160"/>
            <a:ext cx="12324080" cy="795020"/>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7620" y="784860"/>
            <a:ext cx="12223750" cy="6081395"/>
          </a:xfrm>
          <a:solidFill>
            <a:schemeClr val="accent6">
              <a:lumMod val="60000"/>
              <a:lumOff val="40000"/>
              <a:alpha val="42000"/>
            </a:schemeClr>
          </a:solidFill>
        </p:spPr>
        <p:txBody>
          <a:bodyPr>
            <a:noAutofit/>
          </a:bodyPr>
          <a:p>
            <a:pPr marL="0" indent="0" fontAlgn="auto">
              <a:lnSpc>
                <a:spcPts val="3000"/>
              </a:lnSpc>
              <a:buNone/>
            </a:pPr>
            <a:r>
              <a:rPr lang="en-US" altLang="zh-CN" sz="200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latin typeface="宋体" panose="02010600030101010101" pitchFamily="2" charset="-122"/>
                <a:ea typeface="宋体" panose="02010600030101010101" pitchFamily="2" charset="-122"/>
                <a:cs typeface="宋体" panose="02010600030101010101" pitchFamily="2" charset="-122"/>
                <a:sym typeface="+mn-ea"/>
              </a:rPr>
              <a:t>九是</a:t>
            </a:r>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各有关单位、各协会</a:t>
            </a:r>
            <a:r>
              <a:rPr lang="zh-CN" altLang="en-US" sz="2000">
                <a:latin typeface="宋体" panose="02010600030101010101" pitchFamily="2" charset="-122"/>
                <a:ea typeface="宋体" panose="02010600030101010101" pitchFamily="2" charset="-122"/>
                <a:cs typeface="宋体" panose="02010600030101010101" pitchFamily="2" charset="-122"/>
                <a:sym typeface="+mn-ea"/>
              </a:rPr>
              <a:t>要将预拌砂浆的生产使用列入质量统计分析、文明施工、工程质量评优等工作检查与考核范围，作为文明施工、优质工程、绿色建筑等评比条件之一。</a:t>
            </a:r>
            <a:endParaRPr lang="zh-CN" altLang="en-US" sz="2000">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latin typeface="宋体" panose="02010600030101010101" pitchFamily="2" charset="-122"/>
                <a:ea typeface="宋体" panose="02010600030101010101" pitchFamily="2" charset="-122"/>
                <a:cs typeface="宋体" panose="02010600030101010101" pitchFamily="2" charset="-122"/>
                <a:sym typeface="+mn-ea"/>
              </a:rPr>
              <a:t>    ★★★</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3</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11</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22</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日，市住规建局下发了</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《关于进一步加强预拌砂浆生产建设管理工作的通知》（珠规建质〔</a:t>
            </a:r>
            <a:r>
              <a:rPr lang="en-US" altLang="zh-CN"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167</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号）</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，要求各预拌砂浆企业应根据《珠海市预拌砂浆生产应用技术导则》生产条件要求，向属地政府或其他相关部门</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书面申请规划布点指标</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；各属地政府或其相关部门根据</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行业发展规划</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，并结合本地区特色和工作实际，建立合适的</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竞争评选机制择优确定</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，审批建立预拌砂浆生产；各生产企业要按照《导则》要求建设预拌砂浆生产线，根据有关规定，同时</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向市散装水泥办公室报备</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，完成建设后，向市散装水泥办公室提出验收申请，</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主管部门组织专家验收通过后，在建设信息网上公布，</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如违反有关规定，不予或取消企业生产备案登记；</a:t>
            </a: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a:latin typeface="宋体" panose="02010600030101010101" pitchFamily="2" charset="-122"/>
                <a:ea typeface="宋体" panose="02010600030101010101" pitchFamily="2" charset="-122"/>
                <a:cs typeface="宋体" panose="02010600030101010101" pitchFamily="2" charset="-122"/>
                <a:sym typeface="+mn-ea"/>
              </a:rPr>
              <a:t>  ★★★</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4</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、为贯彻落实市政府</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80</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号令及以上文件精神，进一步促进施工现场扬尘综合治理工作，加快推进我市预拌砂浆在建工程中的应用，确保</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禁现</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措施落实到位，</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2018</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7</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000">
                <a:uFillTx/>
                <a:latin typeface="宋体" panose="02010600030101010101" pitchFamily="2" charset="-122"/>
                <a:ea typeface="宋体" panose="02010600030101010101" pitchFamily="2" charset="-122"/>
                <a:cs typeface="宋体" panose="02010600030101010101" pitchFamily="2" charset="-122"/>
                <a:sym typeface="+mn-ea"/>
              </a:rPr>
              <a:t>6</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日，市住规建局下发了</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《关于开展全市建设工程预拌砂浆使用情况专项检查工作的通知》（珠规建质〔</a:t>
            </a:r>
            <a:r>
              <a:rPr lang="en-US" altLang="zh-CN"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2018</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84</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号）</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，拟组织开展全市建设工程预拌砂浆使用情况专项检查工作。</a:t>
            </a: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 </a:t>
            </a:r>
            <a:r>
              <a:rPr lang="en-US" altLang="zh-CN"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7</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月各工地各项目自查自纠；</a:t>
            </a:r>
            <a:r>
              <a:rPr lang="en-US" altLang="zh-CN"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8</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月各区建设行政主管部门开展检查；</a:t>
            </a:r>
            <a:r>
              <a:rPr lang="en-US" altLang="zh-CN"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9</a:t>
            </a:r>
            <a:r>
              <a:rPr lang="zh-CN" altLang="en-US" sz="2000" b="1">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月市建设行政主管部门开展检查。</a:t>
            </a:r>
            <a:r>
              <a:rPr lang="en-US" altLang="zh-CN" sz="2000">
                <a:latin typeface="新宋体" panose="02010609030101010101" charset="-122"/>
                <a:ea typeface="新宋体" panose="02010609030101010101" charset="-122"/>
                <a:cs typeface="新宋体" panose="02010609030101010101" charset="-122"/>
                <a:sym typeface="+mn-ea"/>
              </a:rPr>
              <a:t>  </a:t>
            </a:r>
            <a:r>
              <a:rPr lang="zh-CN" altLang="en-US" sz="2000">
                <a:latin typeface="新宋体" panose="02010609030101010101" charset="-122"/>
                <a:ea typeface="新宋体" panose="02010609030101010101" charset="-122"/>
                <a:cs typeface="新宋体" panose="02010609030101010101" charset="-122"/>
                <a:sym typeface="+mn-ea"/>
              </a:rPr>
              <a:t>  </a:t>
            </a:r>
            <a:endParaRPr lang="en-US" altLang="zh-CN" sz="2000">
              <a:latin typeface="新宋体" panose="02010609030101010101" charset="-122"/>
              <a:ea typeface="新宋体" panose="02010609030101010101" charset="-122"/>
              <a:cs typeface="新宋体" panose="02010609030101010101" charset="-122"/>
              <a:sym typeface="+mn-ea"/>
            </a:endParaRPr>
          </a:p>
          <a:p>
            <a:pPr marL="0" indent="0" fontAlgn="auto">
              <a:lnSpc>
                <a:spcPts val="3000"/>
              </a:lnSpc>
              <a:buNone/>
            </a:pPr>
            <a:r>
              <a:rPr lang="en-US" altLang="zh-CN" sz="2000">
                <a:latin typeface="新宋体" panose="02010609030101010101" charset="-122"/>
                <a:ea typeface="新宋体" panose="02010609030101010101" charset="-122"/>
                <a:cs typeface="新宋体" panose="02010609030101010101" charset="-122"/>
                <a:sym typeface="+mn-ea"/>
              </a:rPr>
              <a:t> </a:t>
            </a:r>
            <a:r>
              <a:rPr lang="zh-CN" altLang="en-US" sz="2000">
                <a:latin typeface="新宋体" panose="02010609030101010101" charset="-122"/>
                <a:ea typeface="新宋体" panose="02010609030101010101" charset="-122"/>
                <a:cs typeface="新宋体" panose="02010609030101010101" charset="-122"/>
                <a:sym typeface="+mn-ea"/>
              </a:rPr>
              <a:t>  </a:t>
            </a:r>
            <a:endParaRPr lang="zh-CN" altLang="en-US" sz="2000">
              <a:latin typeface="新宋体" panose="02010609030101010101" charset="-122"/>
              <a:ea typeface="新宋体" panose="02010609030101010101" charset="-122"/>
              <a:cs typeface="新宋体" panose="02010609030101010101" charset="-122"/>
            </a:endParaRPr>
          </a:p>
          <a:p>
            <a:pPr marL="0" indent="0" fontAlgn="auto">
              <a:lnSpc>
                <a:spcPts val="3500"/>
              </a:lnSpc>
              <a:buNone/>
            </a:pP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985" y="-10160"/>
            <a:ext cx="12222480" cy="758825"/>
          </a:xfrm>
          <a:solidFill>
            <a:schemeClr val="accent6"/>
          </a:solidFill>
        </p:spPr>
        <p:txBody>
          <a:bodyPr>
            <a:normAutofit/>
          </a:bodyPr>
          <a:p>
            <a:pPr algn="ctr"/>
            <a:r>
              <a:rPr lang="zh-CN" altLang="en-US" sz="2800">
                <a:sym typeface="+mn-ea"/>
              </a:rPr>
              <a:t>珠海市预拌砂浆备案企业</a:t>
            </a:r>
            <a:r>
              <a:rPr lang="zh-CN" altLang="zh-CN" sz="2800" dirty="0">
                <a:latin typeface="宋体" panose="02010600030101010101" pitchFamily="2" charset="-122"/>
                <a:ea typeface="宋体" panose="02010600030101010101" pitchFamily="2" charset="-122"/>
                <a:cs typeface="宋体" panose="02010600030101010101" pitchFamily="2" charset="-122"/>
                <a:sym typeface="+mn-ea"/>
              </a:rPr>
              <a:t>（第一批）</a:t>
            </a:r>
            <a:endParaRPr lang="zh-CN" altLang="en-US" sz="2800"/>
          </a:p>
        </p:txBody>
      </p:sp>
      <p:sp>
        <p:nvSpPr>
          <p:cNvPr id="3" name="内容占位符 2"/>
          <p:cNvSpPr>
            <a:spLocks noGrp="1"/>
          </p:cNvSpPr>
          <p:nvPr>
            <p:ph idx="1"/>
          </p:nvPr>
        </p:nvSpPr>
        <p:spPr>
          <a:xfrm>
            <a:off x="-7620" y="1048385"/>
            <a:ext cx="12223750" cy="5817870"/>
          </a:xfrm>
          <a:solidFill>
            <a:schemeClr val="accent6">
              <a:lumMod val="60000"/>
              <a:lumOff val="40000"/>
            </a:schemeClr>
          </a:solidFill>
        </p:spPr>
        <p:txBody>
          <a:bodyPr>
            <a:normAutofit/>
          </a:bodyPr>
          <a:p>
            <a:endParaRPr lang="zh-CN" altLang="en-US"/>
          </a:p>
          <a:p>
            <a:pPr marL="0" indent="0">
              <a:buNone/>
            </a:pPr>
            <a:r>
              <a:rPr lang="en-US" altLang="zh-CN"/>
              <a:t>     </a:t>
            </a:r>
            <a:endParaRPr lang="zh-CN" altLang="en-US" sz="1800">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r>
              <a:rPr lang="zh-CN" altLang="en-US" sz="18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1800"/>
          </a:p>
          <a:p>
            <a:pPr marL="0" indent="0">
              <a:buNone/>
            </a:pPr>
            <a:endParaRPr lang="zh-CN" altLang="en-US" sz="1800">
              <a:latin typeface="宋体" panose="02010600030101010101" pitchFamily="2" charset="-122"/>
              <a:ea typeface="宋体" panose="02010600030101010101" pitchFamily="2" charset="-122"/>
              <a:cs typeface="宋体" panose="02010600030101010101" pitchFamily="2" charset="-122"/>
            </a:endParaRPr>
          </a:p>
        </p:txBody>
      </p:sp>
      <p:pic>
        <p:nvPicPr>
          <p:cNvPr id="5" name="图片 4" descr="EM[}`1~$PK7Z6RQ$VO[64)L"/>
          <p:cNvPicPr>
            <a:picLocks noChangeAspect="1"/>
          </p:cNvPicPr>
          <p:nvPr/>
        </p:nvPicPr>
        <p:blipFill>
          <a:blip r:embed="rId1"/>
          <a:stretch>
            <a:fillRect/>
          </a:stretch>
        </p:blipFill>
        <p:spPr>
          <a:xfrm>
            <a:off x="-16510" y="748665"/>
            <a:ext cx="12224385" cy="6117590"/>
          </a:xfrm>
          <a:prstGeom prst="rect">
            <a:avLst/>
          </a:prstGeom>
          <a:solidFill>
            <a:schemeClr val="accent6">
              <a:lumMod val="60000"/>
              <a:lumOff val="40000"/>
            </a:schemeClr>
          </a:solidFill>
        </p:spPr>
      </p:pic>
    </p:spTree>
    <p:custDataLst>
      <p:tags r:id="rId2"/>
    </p:custDataLst>
  </p:cSld>
  <p:clrMapOvr>
    <a:masterClrMapping/>
  </p:clrMapOvr>
  <p:transition advTm="3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985" y="-10160"/>
            <a:ext cx="12222480" cy="918210"/>
          </a:xfrm>
          <a:solidFill>
            <a:schemeClr val="accent6"/>
          </a:solidFill>
        </p:spPr>
        <p:txBody>
          <a:bodyPr>
            <a:normAutofit fontScale="90000"/>
          </a:bodyPr>
          <a:p>
            <a:pPr algn="ctr"/>
            <a:br>
              <a:rPr lang="zh-CN" altLang="en-US">
                <a:latin typeface="宋体" panose="02010600030101010101" pitchFamily="2" charset="-122"/>
                <a:ea typeface="宋体" panose="02010600030101010101" pitchFamily="2" charset="-122"/>
                <a:cs typeface="宋体" panose="02010600030101010101" pitchFamily="2" charset="-122"/>
                <a:sym typeface="+mn-ea"/>
              </a:rPr>
            </a:br>
            <a:br>
              <a:rPr lang="zh-CN" altLang="en-US">
                <a:latin typeface="宋体" panose="02010600030101010101" pitchFamily="2" charset="-122"/>
                <a:ea typeface="宋体" panose="02010600030101010101" pitchFamily="2" charset="-122"/>
                <a:cs typeface="宋体" panose="02010600030101010101" pitchFamily="2" charset="-122"/>
                <a:sym typeface="+mn-ea"/>
              </a:rPr>
            </a:br>
            <a:r>
              <a:rPr lang="zh-CN" altLang="en-US" sz="2800">
                <a:sym typeface="+mn-ea"/>
              </a:rPr>
              <a:t>珠海市预拌砂浆备案企业</a:t>
            </a:r>
            <a:r>
              <a:rPr lang="zh-CN" altLang="zh-CN" sz="2800" dirty="0">
                <a:latin typeface="宋体" panose="02010600030101010101" pitchFamily="2" charset="-122"/>
                <a:ea typeface="宋体" panose="02010600030101010101" pitchFamily="2" charset="-122"/>
                <a:cs typeface="宋体" panose="02010600030101010101" pitchFamily="2" charset="-122"/>
                <a:sym typeface="+mn-ea"/>
              </a:rPr>
              <a:t>（第二批）</a:t>
            </a:r>
            <a:br>
              <a:rPr lang="zh-CN" altLang="en-US" sz="2800"/>
            </a:b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7620" y="1048385"/>
            <a:ext cx="12223750" cy="5817870"/>
          </a:xfrm>
          <a:solidFill>
            <a:schemeClr val="accent6">
              <a:lumMod val="60000"/>
              <a:lumOff val="40000"/>
            </a:schemeClr>
          </a:solidFill>
        </p:spPr>
        <p:txBody>
          <a:bodyPr>
            <a:normAutofit/>
          </a:bodyPr>
          <a:p>
            <a:endParaRPr lang="zh-CN" altLang="en-US"/>
          </a:p>
          <a:p>
            <a:pPr marL="0" indent="0">
              <a:buNone/>
            </a:pPr>
            <a:r>
              <a:rPr lang="en-US" altLang="zh-CN"/>
              <a:t>     </a:t>
            </a:r>
            <a:endParaRPr lang="zh-CN" altLang="en-US" sz="1800">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r>
              <a:rPr lang="zh-CN" altLang="en-US" sz="18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1800">
              <a:latin typeface="宋体" panose="02010600030101010101" pitchFamily="2" charset="-122"/>
              <a:ea typeface="宋体" panose="02010600030101010101" pitchFamily="2" charset="-122"/>
              <a:cs typeface="宋体" panose="02010600030101010101" pitchFamily="2" charset="-122"/>
            </a:endParaRPr>
          </a:p>
        </p:txBody>
      </p:sp>
      <p:pic>
        <p:nvPicPr>
          <p:cNvPr id="4" name="图片 3" descr="JYR4`Z3W9YN9}{PPK0~52H8"/>
          <p:cNvPicPr>
            <a:picLocks noChangeAspect="1"/>
          </p:cNvPicPr>
          <p:nvPr/>
        </p:nvPicPr>
        <p:blipFill>
          <a:blip r:embed="rId1"/>
          <a:stretch>
            <a:fillRect/>
          </a:stretch>
        </p:blipFill>
        <p:spPr>
          <a:xfrm>
            <a:off x="-6985" y="907415"/>
            <a:ext cx="12222480" cy="5958840"/>
          </a:xfrm>
          <a:prstGeom prst="rect">
            <a:avLst/>
          </a:prstGeom>
          <a:gradFill>
            <a:gsLst>
              <a:gs pos="0">
                <a:schemeClr val="accent1">
                  <a:lumMod val="5000"/>
                  <a:lumOff val="95000"/>
                </a:schemeClr>
              </a:gs>
              <a:gs pos="0">
                <a:schemeClr val="accent6">
                  <a:lumMod val="60000"/>
                  <a:lumOff val="40000"/>
                </a:schemeClr>
              </a:gs>
              <a:gs pos="16000">
                <a:schemeClr val="accent6"/>
              </a:gs>
              <a:gs pos="100000">
                <a:schemeClr val="accent1">
                  <a:lumMod val="30000"/>
                  <a:lumOff val="70000"/>
                </a:schemeClr>
              </a:gs>
            </a:gsLst>
            <a:lin ang="5400000" scaled="0"/>
          </a:gradFill>
        </p:spPr>
      </p:pic>
    </p:spTree>
    <p:custDataLst>
      <p:tags r:id="rId2"/>
    </p:custDataLst>
  </p:cSld>
  <p:clrMapOvr>
    <a:masterClrMapping/>
  </p:clrMapOvr>
  <p:transition advTm="3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620" y="-10160"/>
            <a:ext cx="12324080" cy="795020"/>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15875" y="481330"/>
            <a:ext cx="12223750" cy="6081395"/>
          </a:xfrm>
          <a:solidFill>
            <a:schemeClr val="accent6">
              <a:lumMod val="60000"/>
              <a:lumOff val="40000"/>
              <a:alpha val="42000"/>
            </a:schemeClr>
          </a:solidFill>
        </p:spPr>
        <p:txBody>
          <a:bodyPr>
            <a:noAutofit/>
          </a:bodyPr>
          <a:p>
            <a:pPr marL="0" indent="0" fontAlgn="auto">
              <a:lnSpc>
                <a:spcPts val="3000"/>
              </a:lnSpc>
              <a:buNone/>
            </a:pPr>
            <a:r>
              <a:rPr lang="en-US" altLang="zh-CN" sz="2000">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2000">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en-US" altLang="zh-CN" sz="200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a:latin typeface="宋体" panose="02010600030101010101" pitchFamily="2" charset="-122"/>
                <a:ea typeface="宋体" panose="02010600030101010101" pitchFamily="2" charset="-122"/>
                <a:cs typeface="宋体" panose="02010600030101010101" pitchFamily="2" charset="-122"/>
                <a:sym typeface="+mn-ea"/>
              </a:rPr>
              <a:t>下一步工作</a:t>
            </a:r>
            <a:r>
              <a:rPr lang="en-US" altLang="zh-CN" sz="2000">
                <a:latin typeface="新宋体" panose="02010609030101010101" charset="-122"/>
                <a:ea typeface="新宋体" panose="02010609030101010101" charset="-122"/>
                <a:cs typeface="新宋体" panose="02010609030101010101" charset="-122"/>
                <a:sym typeface="+mn-ea"/>
              </a:rPr>
              <a:t>  </a:t>
            </a:r>
            <a:r>
              <a:rPr lang="zh-CN" altLang="en-US" sz="2000">
                <a:latin typeface="新宋体" panose="02010609030101010101" charset="-122"/>
                <a:ea typeface="新宋体" panose="02010609030101010101" charset="-122"/>
                <a:cs typeface="新宋体" panose="02010609030101010101" charset="-122"/>
                <a:sym typeface="+mn-ea"/>
              </a:rPr>
              <a:t>  </a:t>
            </a:r>
            <a:endParaRPr lang="en-US" altLang="zh-CN" sz="2000">
              <a:latin typeface="新宋体" panose="02010609030101010101" charset="-122"/>
              <a:ea typeface="新宋体" panose="02010609030101010101" charset="-122"/>
              <a:cs typeface="新宋体" panose="02010609030101010101" charset="-122"/>
              <a:sym typeface="+mn-ea"/>
            </a:endParaRPr>
          </a:p>
          <a:p>
            <a:pPr marL="0" indent="0" fontAlgn="auto">
              <a:lnSpc>
                <a:spcPts val="3000"/>
              </a:lnSpc>
              <a:buNone/>
            </a:pPr>
            <a:r>
              <a:rPr lang="en-US" altLang="zh-CN" sz="2000">
                <a:latin typeface="新宋体" panose="02010609030101010101" charset="-122"/>
                <a:ea typeface="新宋体" panose="02010609030101010101" charset="-122"/>
                <a:cs typeface="新宋体" panose="02010609030101010101" charset="-122"/>
                <a:sym typeface="+mn-ea"/>
              </a:rPr>
              <a:t> </a:t>
            </a:r>
            <a:r>
              <a:rPr lang="zh-CN" altLang="en-US" sz="2000">
                <a:latin typeface="新宋体" panose="02010609030101010101" charset="-122"/>
                <a:ea typeface="新宋体" panose="02010609030101010101" charset="-122"/>
                <a:cs typeface="新宋体" panose="02010609030101010101" charset="-122"/>
                <a:sym typeface="+mn-ea"/>
              </a:rPr>
              <a:t>  </a:t>
            </a:r>
            <a:r>
              <a:rPr lang="zh-CN" altLang="en-US" sz="3200">
                <a:latin typeface="新宋体" panose="02010609030101010101" charset="-122"/>
                <a:ea typeface="新宋体" panose="02010609030101010101" charset="-122"/>
                <a:cs typeface="新宋体" panose="02010609030101010101" charset="-122"/>
                <a:sym typeface="+mn-ea"/>
              </a:rPr>
              <a:t>  </a:t>
            </a:r>
            <a:r>
              <a:rPr lang="en-US" altLang="zh-CN" sz="3200" b="1">
                <a:latin typeface="新宋体" panose="02010609030101010101" charset="-122"/>
                <a:ea typeface="新宋体" panose="02010609030101010101" charset="-122"/>
                <a:cs typeface="新宋体" panose="02010609030101010101" charset="-122"/>
                <a:sym typeface="+mn-ea"/>
              </a:rPr>
              <a:t>1</a:t>
            </a:r>
            <a:r>
              <a:rPr lang="zh-CN" altLang="en-US" sz="3200" b="1">
                <a:latin typeface="新宋体" panose="02010609030101010101" charset="-122"/>
                <a:ea typeface="新宋体" panose="02010609030101010101" charset="-122"/>
                <a:cs typeface="新宋体" panose="02010609030101010101" charset="-122"/>
                <a:sym typeface="+mn-ea"/>
              </a:rPr>
              <a:t>、总体思路</a:t>
            </a:r>
            <a:endParaRPr lang="zh-CN" altLang="en-US" sz="3200">
              <a:latin typeface="新宋体" panose="02010609030101010101" charset="-122"/>
              <a:ea typeface="新宋体" panose="02010609030101010101" charset="-122"/>
              <a:cs typeface="新宋体" panose="02010609030101010101" charset="-122"/>
            </a:endParaRPr>
          </a:p>
          <a:p>
            <a:pPr marL="0" indent="0" fontAlgn="auto">
              <a:lnSpc>
                <a:spcPts val="3500"/>
              </a:lnSpc>
              <a:buNone/>
            </a:pPr>
            <a:r>
              <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预拌砂浆行业的健康可持续发展，要坚持</a:t>
            </a:r>
            <a:r>
              <a:rPr lang="zh-CN" altLang="en-US" sz="32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干湿并存、绿色发展</a:t>
            </a:r>
            <a:r>
              <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，坚定不移走“</a:t>
            </a:r>
            <a:r>
              <a:rPr lang="zh-CN" altLang="en-US" sz="32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产业现代化、生产自动化、产品功能化、施工一体化</a:t>
            </a:r>
            <a:r>
              <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”发展之路。</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en-US" altLang="zh-CN"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en-US" altLang="zh-CN"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2</a:t>
            </a:r>
            <a:r>
              <a:rPr lang="zh-CN" altLang="en-US"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、主要工作</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en-US" altLang="zh-CN"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en-US" altLang="zh-CN"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1</a:t>
            </a:r>
            <a:r>
              <a:rPr lang="zh-CN" altLang="en-US"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）加强组织领导，强力推进。</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成立珠海市预拌砂浆推广应用领导小组，</a:t>
            </a:r>
            <a:r>
              <a:rPr lang="en-US" altLang="zh-CN"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2018</a:t>
            </a:r>
            <a:r>
              <a:rPr lang="zh-CN" altLang="en-US"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年各区指标考核</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en-US" altLang="zh-CN"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2</a:t>
            </a:r>
            <a:r>
              <a:rPr lang="zh-CN" altLang="en-US"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）加强规划控制，源头管理。</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2017年7月已纳入用地规划条件，明确必须使用预拌砂浆）</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620" y="-10160"/>
            <a:ext cx="12324080" cy="567690"/>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15875" y="557530"/>
            <a:ext cx="12223750" cy="5912485"/>
          </a:xfrm>
          <a:solidFill>
            <a:schemeClr val="accent6">
              <a:lumMod val="60000"/>
              <a:lumOff val="40000"/>
              <a:alpha val="42000"/>
            </a:schemeClr>
          </a:solidFill>
        </p:spPr>
        <p:txBody>
          <a:bodyPr>
            <a:noAutofit/>
          </a:bodyPr>
          <a:p>
            <a:pPr marL="0" indent="0" fontAlgn="auto">
              <a:lnSpc>
                <a:spcPts val="3000"/>
              </a:lnSpc>
              <a:buNone/>
            </a:pPr>
            <a:r>
              <a:rPr lang="en-US" altLang="zh-CN" sz="200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a:latin typeface="新宋体" panose="02010609030101010101" charset="-122"/>
                <a:ea typeface="新宋体" panose="02010609030101010101" charset="-122"/>
                <a:cs typeface="新宋体" panose="02010609030101010101" charset="-122"/>
                <a:sym typeface="+mn-ea"/>
              </a:rPr>
              <a:t> </a:t>
            </a:r>
            <a:r>
              <a:rPr lang="zh-CN" altLang="en-US" sz="3200">
                <a:latin typeface="新宋体" panose="02010609030101010101" charset="-122"/>
                <a:ea typeface="新宋体" panose="02010609030101010101" charset="-122"/>
                <a:cs typeface="新宋体" panose="02010609030101010101" charset="-122"/>
                <a:sym typeface="+mn-ea"/>
              </a:rPr>
              <a:t>  </a:t>
            </a:r>
            <a:endPar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en-US" altLang="zh-CN"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3</a:t>
            </a:r>
            <a:r>
              <a:rPr lang="zh-CN" altLang="en-US"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）加强部门联动，从严执法。</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（从现在开始将加强监管执法力度：一是</a:t>
            </a:r>
            <a:r>
              <a:rPr lang="zh-CN" altLang="en-US">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全市工程质量监督机构加强施工过程质量监管</a:t>
            </a:r>
            <a:r>
              <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违反按图施工要求的，根据质量管理上位法进行处罚</a:t>
            </a:r>
            <a:r>
              <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；二是</a:t>
            </a:r>
            <a:r>
              <a:rPr lang="zh-CN" altLang="en-US">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全市建设系统联合执法</a:t>
            </a:r>
            <a:r>
              <a:rPr lang="zh-CN" altLang="en-US">
                <a:uFillTx/>
                <a:latin typeface="宋体" panose="02010600030101010101" pitchFamily="2" charset="-122"/>
                <a:ea typeface="宋体" panose="02010600030101010101" pitchFamily="2" charset="-122"/>
                <a:cs typeface="宋体" panose="02010600030101010101" pitchFamily="2" charset="-122"/>
                <a:sym typeface="+mn-ea"/>
              </a:rPr>
              <a:t>，如联合</a:t>
            </a:r>
            <a:r>
              <a:rPr lang="zh-CN" altLang="en-US">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工程质量监督、工程安全监督、散装水泥主管等机构</a:t>
            </a:r>
            <a:r>
              <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；三是</a:t>
            </a:r>
            <a:r>
              <a:rPr lang="zh-CN" altLang="en-US">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市直相关部门联合执法，</a:t>
            </a:r>
            <a:r>
              <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如联合</a:t>
            </a:r>
            <a:r>
              <a:rPr lang="zh-CN" altLang="en-US">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规划、建设、质监、工商、公安、环保等部门</a:t>
            </a:r>
            <a:r>
              <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endPar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4）加强质量控制，运用“互联网+”。</a:t>
            </a:r>
            <a:endPar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32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（通过微信等信息化手段，生产企业要与施工企业密切预拌砂浆产量与用量在数量和时间上的控制细节）</a:t>
            </a:r>
            <a:endParaRPr lang="zh-CN" altLang="en-US"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3200">
                <a:uFillTx/>
                <a:latin typeface="宋体" panose="02010600030101010101" pitchFamily="2" charset="-122"/>
                <a:ea typeface="宋体" panose="02010600030101010101" pitchFamily="2" charset="-122"/>
                <a:cs typeface="宋体" panose="02010600030101010101" pitchFamily="2" charset="-122"/>
                <a:sym typeface="+mn-ea"/>
              </a:rPr>
              <a:t>    </a:t>
            </a:r>
            <a:r>
              <a:rPr lang="en-US" altLang="zh-CN" sz="3200" b="1">
                <a:uFillTx/>
                <a:latin typeface="宋体" panose="02010600030101010101" pitchFamily="2" charset="-122"/>
                <a:ea typeface="宋体" panose="02010600030101010101" pitchFamily="2" charset="-122"/>
                <a:cs typeface="宋体" panose="02010600030101010101" pitchFamily="2" charset="-122"/>
                <a:sym typeface="+mn-ea"/>
              </a:rPr>
              <a:t>5</a:t>
            </a:r>
            <a:r>
              <a:rPr lang="zh-CN" altLang="en-US" sz="3200" b="1">
                <a:uFillTx/>
                <a:latin typeface="宋体" panose="02010600030101010101" pitchFamily="2" charset="-122"/>
                <a:ea typeface="宋体" panose="02010600030101010101" pitchFamily="2" charset="-122"/>
                <a:cs typeface="宋体" panose="02010600030101010101" pitchFamily="2" charset="-122"/>
                <a:sym typeface="+mn-ea"/>
              </a:rPr>
              <a:t>）加强专业培训，提高技能。</a:t>
            </a:r>
            <a:endParaRPr lang="zh-CN" altLang="en-US" sz="3200" b="1">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500"/>
              </a:lnSpc>
              <a:buNone/>
            </a:pPr>
            <a:r>
              <a:rPr lang="zh-CN" altLang="en-US" sz="32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（各企业要</a:t>
            </a:r>
            <a:r>
              <a:rPr lang="zh-CN" altLang="en-US"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制度本单位从业人员预拌砂浆技术培训计划</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。采用</a:t>
            </a:r>
            <a:r>
              <a:rPr lang="en-US" altLang="zh-CN"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请进来、走出去</a:t>
            </a:r>
            <a:r>
              <a:rPr lang="en-US" altLang="zh-CN"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的方式，全面加强本单位一线所有生产技术人员、施工技术人员的专业技能培训，</a:t>
            </a:r>
            <a:r>
              <a:rPr lang="zh-CN" altLang="en-US" sz="24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做到一人不漏，未经培训或培训不合格不准上岗。</a:t>
            </a:r>
            <a:r>
              <a:rPr lang="zh-CN" altLang="en-US" sz="2400">
                <a:uFillTx/>
                <a:latin typeface="宋体" panose="02010600030101010101" pitchFamily="2" charset="-122"/>
                <a:ea typeface="宋体" panose="02010600030101010101" pitchFamily="2" charset="-122"/>
                <a:cs typeface="宋体" panose="02010600030101010101" pitchFamily="2" charset="-122"/>
                <a:sym typeface="+mn-ea"/>
              </a:rPr>
              <a:t>行业协会要为企业培训提供支持</a:t>
            </a:r>
            <a:r>
              <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24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lumMod val="5000"/>
                <a:lumOff val="95000"/>
              </a:schemeClr>
            </a:gs>
            <a:gs pos="62000">
              <a:schemeClr val="accent6">
                <a:lumMod val="60000"/>
                <a:lumOff val="40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title"/>
          </p:nvPr>
        </p:nvSpPr>
        <p:spPr>
          <a:xfrm>
            <a:off x="-6985" y="-10160"/>
            <a:ext cx="12222480" cy="1058545"/>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15875" y="790575"/>
            <a:ext cx="12223750" cy="6059805"/>
          </a:xfrm>
          <a:solidFill>
            <a:schemeClr val="accent6">
              <a:lumMod val="60000"/>
              <a:lumOff val="40000"/>
            </a:schemeClr>
          </a:solidFill>
        </p:spPr>
        <p:txBody>
          <a:bodyPr>
            <a:normAutofit/>
          </a:bodyPr>
          <a:p>
            <a:pPr marL="0" indent="0">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  </a:t>
            </a:r>
            <a:endParaRPr lang="zh-CN" altLang="en-US">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000"/>
              </a:lnSpc>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000"/>
          </a:p>
          <a:p>
            <a:pPr marL="0" indent="0">
              <a:buNone/>
            </a:pPr>
            <a:r>
              <a:rPr lang="en-US" altLang="zh-CN"/>
              <a:t>     </a:t>
            </a:r>
            <a:endParaRPr lang="zh-CN" altLang="en-US" sz="1800">
              <a:latin typeface="宋体" panose="02010600030101010101" pitchFamily="2" charset="-122"/>
              <a:ea typeface="宋体" panose="02010600030101010101" pitchFamily="2" charset="-122"/>
              <a:cs typeface="宋体" panose="02010600030101010101" pitchFamily="2" charset="-122"/>
              <a:sym typeface="+mn-ea"/>
            </a:endParaRPr>
          </a:p>
          <a:p>
            <a:pPr marL="0" indent="0" algn="ctr">
              <a:buNone/>
            </a:pPr>
            <a:r>
              <a:rPr lang="zh-CN" altLang="en-US" sz="18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1800">
              <a:latin typeface="宋体" panose="02010600030101010101" pitchFamily="2" charset="-122"/>
              <a:ea typeface="宋体" panose="02010600030101010101" pitchFamily="2" charset="-122"/>
              <a:cs typeface="宋体" panose="02010600030101010101" pitchFamily="2" charset="-122"/>
              <a:sym typeface="+mn-ea"/>
            </a:endParaRPr>
          </a:p>
          <a:p>
            <a:pPr marL="0" indent="0" algn="ctr">
              <a:buNone/>
            </a:pPr>
            <a:endParaRPr lang="zh-CN" altLang="en-US" sz="1800">
              <a:latin typeface="宋体" panose="02010600030101010101" pitchFamily="2" charset="-122"/>
              <a:ea typeface="宋体" panose="02010600030101010101" pitchFamily="2" charset="-122"/>
              <a:cs typeface="宋体" panose="02010600030101010101" pitchFamily="2" charset="-122"/>
              <a:sym typeface="+mn-ea"/>
            </a:endParaRPr>
          </a:p>
          <a:p>
            <a:pPr marL="0" indent="0" algn="ctr">
              <a:buNone/>
            </a:pPr>
            <a:r>
              <a:rPr lang="zh-CN" altLang="en-US" sz="18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4000">
              <a:latin typeface="宋体" panose="02010600030101010101" pitchFamily="2" charset="-122"/>
              <a:ea typeface="宋体" panose="02010600030101010101" pitchFamily="2" charset="-122"/>
              <a:cs typeface="宋体" panose="02010600030101010101" pitchFamily="2" charset="-122"/>
            </a:endParaRPr>
          </a:p>
        </p:txBody>
      </p:sp>
      <p:sp>
        <p:nvSpPr>
          <p:cNvPr id="7" name="矩形 6"/>
          <p:cNvSpPr/>
          <p:nvPr/>
        </p:nvSpPr>
        <p:spPr>
          <a:xfrm>
            <a:off x="2346960" y="2829560"/>
            <a:ext cx="7498080" cy="1198880"/>
          </a:xfrm>
          <a:prstGeom prst="rect">
            <a:avLst/>
          </a:prstGeom>
          <a:noFill/>
          <a:ln>
            <a:noFill/>
          </a:ln>
        </p:spPr>
        <p:txBody>
          <a:bodyPr wrap="none" rtlCol="0" anchor="t">
            <a:spAutoFit/>
          </a:bodyPr>
          <a:p>
            <a:pPr algn="ctr"/>
            <a:r>
              <a:rPr lang="zh-CN" altLang="en-US" sz="7200">
                <a:latin typeface="宋体" panose="02010600030101010101" pitchFamily="2" charset="-122"/>
                <a:ea typeface="宋体" panose="02010600030101010101" pitchFamily="2" charset="-122"/>
                <a:cs typeface="宋体" panose="02010600030101010101" pitchFamily="2" charset="-122"/>
                <a:sym typeface="+mn-ea"/>
              </a:rPr>
              <a:t>介绍完毕，谢谢！</a:t>
            </a:r>
            <a:endParaRPr lang="zh-CN" altLang="en-US" sz="7200" b="1">
              <a:ln w="12700">
                <a:solidFill>
                  <a:schemeClr val="accent5"/>
                </a:solidFill>
                <a:prstDash val="solid"/>
              </a:ln>
              <a:pattFill prst="ltDnDiag">
                <a:fgClr>
                  <a:schemeClr val="accent5">
                    <a:lumMod val="60000"/>
                    <a:lumOff val="40000"/>
                  </a:schemeClr>
                </a:fgClr>
                <a:bgClr>
                  <a:schemeClr val="bg1"/>
                </a:bgClr>
              </a:pattFill>
              <a:effectLst/>
            </a:endParaRPr>
          </a:p>
        </p:txBody>
      </p:sp>
      <p:sp>
        <p:nvSpPr>
          <p:cNvPr id="8" name="矩形 7"/>
          <p:cNvSpPr/>
          <p:nvPr/>
        </p:nvSpPr>
        <p:spPr>
          <a:xfrm>
            <a:off x="114300" y="2829560"/>
            <a:ext cx="12094210" cy="1198880"/>
          </a:xfrm>
          <a:prstGeom prst="rect">
            <a:avLst/>
          </a:prstGeom>
          <a:gradFill>
            <a:gsLst>
              <a:gs pos="0">
                <a:schemeClr val="accent1">
                  <a:lumMod val="5000"/>
                  <a:lumOff val="95000"/>
                </a:schemeClr>
              </a:gs>
              <a:gs pos="0">
                <a:schemeClr val="accent6">
                  <a:lumMod val="60000"/>
                  <a:lumOff val="40000"/>
                </a:schemeClr>
              </a:gs>
            </a:gsLst>
            <a:lin ang="5400000" scaled="0"/>
          </a:gradFill>
          <a:ln>
            <a:noFill/>
          </a:ln>
        </p:spPr>
        <p:txBody>
          <a:bodyPr wrap="square" rtlCol="0" anchor="t">
            <a:spAutoFit/>
          </a:bodyPr>
          <a:p>
            <a:pPr algn="ctr"/>
            <a:r>
              <a:rPr lang="zh-CN" altLang="en-US" sz="7200" b="1">
                <a:ln w="13462">
                  <a:solidFill>
                    <a:schemeClr val="bg1"/>
                  </a:solidFill>
                  <a:prstDash val="solid"/>
                </a:ln>
                <a:gradFill>
                  <a:gsLst>
                    <a:gs pos="0">
                      <a:srgbClr val="FFF9BB"/>
                    </a:gs>
                    <a:gs pos="49000">
                      <a:srgbClr val="819E97">
                        <a:alpha val="100000"/>
                      </a:srgbClr>
                    </a:gs>
                    <a:gs pos="100000">
                      <a:srgbClr val="034373"/>
                    </a:gs>
                  </a:gsLst>
                  <a:lin ang="5400000"/>
                </a:gradFill>
                <a:effectLst>
                  <a:outerShdw dist="50800" dir="2700000" algn="bl" rotWithShape="0">
                    <a:srgbClr val="356277"/>
                  </a:outerShdw>
                </a:effectLst>
                <a:latin typeface="宋体" panose="02010600030101010101" pitchFamily="2" charset="-122"/>
                <a:ea typeface="宋体" panose="02010600030101010101" pitchFamily="2" charset="-122"/>
                <a:cs typeface="宋体" panose="02010600030101010101" pitchFamily="2" charset="-122"/>
                <a:sym typeface="+mn-ea"/>
              </a:rPr>
              <a:t>介绍完毕，谢谢！</a:t>
            </a:r>
            <a:endParaRPr lang="zh-CN" altLang="en-US" sz="7200" b="1">
              <a:ln w="13462">
                <a:solidFill>
                  <a:schemeClr val="bg1"/>
                </a:solidFill>
                <a:prstDash val="solid"/>
              </a:ln>
              <a:gradFill>
                <a:gsLst>
                  <a:gs pos="0">
                    <a:srgbClr val="FFF9BB"/>
                  </a:gs>
                  <a:gs pos="49000">
                    <a:srgbClr val="819E97">
                      <a:alpha val="100000"/>
                    </a:srgbClr>
                  </a:gs>
                  <a:gs pos="100000">
                    <a:srgbClr val="034373"/>
                  </a:gs>
                </a:gsLst>
                <a:lin ang="5400000"/>
              </a:gradFill>
              <a:effectLst>
                <a:outerShdw dist="50800" dir="2700000" algn="bl" rotWithShape="0">
                  <a:srgbClr val="356277"/>
                </a:outerShdw>
              </a:effectLst>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2225" y="-73025"/>
            <a:ext cx="12238355" cy="793750"/>
          </a:xfrm>
          <a:solidFill>
            <a:schemeClr val="accent6"/>
          </a:solidFill>
        </p:spPr>
        <p:txBody>
          <a:bodyPr/>
          <a:p>
            <a:pPr algn="ctr"/>
            <a:r>
              <a:rPr lang="zh-CN" altLang="en-US" sz="4000">
                <a:solidFill>
                  <a:schemeClr val="tx1"/>
                </a:solidFill>
                <a:uFillTx/>
              </a:rPr>
              <a:t>目        录</a:t>
            </a:r>
            <a:endParaRPr lang="zh-CN" altLang="en-US" sz="4000">
              <a:solidFill>
                <a:schemeClr val="tx1"/>
              </a:solidFill>
              <a:uFillTx/>
            </a:endParaRPr>
          </a:p>
        </p:txBody>
      </p:sp>
      <p:sp>
        <p:nvSpPr>
          <p:cNvPr id="3" name="内容占位符 2"/>
          <p:cNvSpPr>
            <a:spLocks noGrp="1"/>
          </p:cNvSpPr>
          <p:nvPr>
            <p:ph idx="1"/>
          </p:nvPr>
        </p:nvSpPr>
        <p:spPr>
          <a:xfrm>
            <a:off x="-21590" y="721360"/>
            <a:ext cx="12237720" cy="6192520"/>
          </a:xfrm>
          <a:gradFill>
            <a:gsLst>
              <a:gs pos="0">
                <a:schemeClr val="accent1">
                  <a:lumMod val="5000"/>
                  <a:lumOff val="95000"/>
                </a:schemeClr>
              </a:gs>
              <a:gs pos="16000">
                <a:schemeClr val="accent6">
                  <a:lumMod val="60000"/>
                  <a:lumOff val="40000"/>
                </a:schemeClr>
              </a:gs>
              <a:gs pos="83000">
                <a:schemeClr val="accent1">
                  <a:lumMod val="45000"/>
                  <a:lumOff val="55000"/>
                </a:schemeClr>
              </a:gs>
              <a:gs pos="100000">
                <a:schemeClr val="accent1">
                  <a:lumMod val="30000"/>
                  <a:lumOff val="70000"/>
                </a:schemeClr>
              </a:gs>
            </a:gsLst>
            <a:lin ang="5400000" scaled="0"/>
          </a:gradFill>
        </p:spPr>
        <p:txBody>
          <a:bodyPr/>
          <a:p>
            <a:pPr marL="0" indent="0" fontAlgn="auto">
              <a:lnSpc>
                <a:spcPts val="5000"/>
              </a:lnSpc>
              <a:buNone/>
            </a:pPr>
            <a:r>
              <a:rPr lang="en-US" altLang="zh-CN">
                <a:latin typeface="宋体" panose="02010600030101010101" pitchFamily="2" charset="-122"/>
                <a:ea typeface="宋体" panose="02010600030101010101" pitchFamily="2" charset="-122"/>
                <a:cs typeface="宋体" panose="02010600030101010101" pitchFamily="2" charset="-122"/>
              </a:rPr>
              <a:t>               </a:t>
            </a:r>
            <a:endParaRPr lang="en-US" altLang="zh-CN">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5000"/>
              </a:lnSpc>
              <a:buNone/>
            </a:pPr>
            <a:endPar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5000"/>
              </a:lnSpc>
              <a:buNone/>
            </a:pPr>
            <a:r>
              <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rPr>
              <a:t>                       1</a:t>
            </a:r>
            <a:r>
              <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国家相关政策和法规</a:t>
            </a:r>
            <a:endPar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5000"/>
              </a:lnSpc>
              <a:buNone/>
            </a:pPr>
            <a:r>
              <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广东省相关政策法规</a:t>
            </a:r>
            <a:br>
              <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br>
            <a:r>
              <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rPr>
              <a:t>3</a:t>
            </a:r>
            <a:r>
              <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rPr>
              <a:t>、珠海市相关政策法规</a:t>
            </a:r>
            <a:endPar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5000"/>
              </a:lnSpc>
              <a:buNone/>
            </a:pPr>
            <a:r>
              <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rPr>
              <a:t>4</a:t>
            </a:r>
            <a:r>
              <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rPr>
              <a:t>、下一步工作</a:t>
            </a:r>
            <a:br>
              <a:rPr lang="zh-CN" altLang="zh-CN"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br>
            <a:r>
              <a:rPr lang="zh-CN" altLang="zh-CN" sz="32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32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350" y="5715"/>
            <a:ext cx="12205970" cy="932180"/>
          </a:xfrm>
          <a:solidFill>
            <a:schemeClr val="accent6"/>
          </a:solidFill>
        </p:spPr>
        <p:txBody>
          <a:bodyPr>
            <a:normAutofit fontScale="90000"/>
          </a:bodyPr>
          <a:p>
            <a:pPr algn="l"/>
            <a:br>
              <a:rPr lang="zh-CN" altLang="en-US" sz="3200" dirty="0">
                <a:solidFill>
                  <a:srgbClr val="FF0000"/>
                </a:solidFill>
                <a:latin typeface="Arial" panose="020B0604020202020204" pitchFamily="34" charset="0"/>
                <a:ea typeface="方正小标宋简体" pitchFamily="2" charset="-122"/>
                <a:sym typeface="+mn-ea"/>
              </a:rPr>
            </a:br>
            <a:r>
              <a:rPr lang="zh-CN" altLang="en-US" sz="3200" b="1" dirty="0">
                <a:solidFill>
                  <a:schemeClr val="tx1"/>
                </a:solidFill>
                <a:latin typeface="Arial" panose="020B0604020202020204" pitchFamily="34" charset="0"/>
                <a:ea typeface="方正小标宋简体" pitchFamily="2" charset="-122"/>
                <a:sym typeface="+mn-ea"/>
              </a:rPr>
              <a:t>一、国家相关政策和法规</a:t>
            </a:r>
            <a:br>
              <a:rPr lang="zh-CN" altLang="en-US" sz="3200" b="1" dirty="0">
                <a:solidFill>
                  <a:schemeClr val="tx1"/>
                </a:solidFill>
                <a:latin typeface="Arial" panose="020B0604020202020204" pitchFamily="34" charset="0"/>
                <a:ea typeface="方正小标宋简体" pitchFamily="2" charset="-122"/>
              </a:rPr>
            </a:br>
            <a:endParaRPr lang="zh-CN" altLang="en-US" sz="3200" b="1" dirty="0">
              <a:solidFill>
                <a:schemeClr val="tx1"/>
              </a:solidFill>
              <a:latin typeface="Arial" panose="020B0604020202020204" pitchFamily="34" charset="0"/>
              <a:ea typeface="方正小标宋简体" pitchFamily="2" charset="-122"/>
            </a:endParaRPr>
          </a:p>
        </p:txBody>
      </p:sp>
      <p:graphicFrame>
        <p:nvGraphicFramePr>
          <p:cNvPr id="6145" name="内容占位符 6144"/>
          <p:cNvGraphicFramePr/>
          <p:nvPr>
            <p:ph idx="1"/>
          </p:nvPr>
        </p:nvGraphicFramePr>
        <p:xfrm>
          <a:off x="-6350" y="938530"/>
          <a:ext cx="12205970" cy="5884545"/>
        </p:xfrm>
        <a:graphic>
          <a:graphicData uri="http://schemas.openxmlformats.org/drawingml/2006/table">
            <a:tbl>
              <a:tblPr/>
              <a:tblGrid>
                <a:gridCol w="8070215"/>
                <a:gridCol w="2255520"/>
                <a:gridCol w="1880235"/>
              </a:tblGrid>
              <a:tr h="711200">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ctr" defTabSz="914400" eaLnBrk="1" hangingPunct="1">
                        <a:spcBef>
                          <a:spcPct val="20000"/>
                        </a:spcBef>
                        <a:buClr>
                          <a:schemeClr val="hlink"/>
                        </a:buClr>
                        <a:buSzPct val="75000"/>
                        <a:buFont typeface="Wingdings" panose="05000000000000000000" pitchFamily="2" charset="2"/>
                        <a:buNone/>
                      </a:pPr>
                      <a:r>
                        <a:rPr lang="zh-CN" altLang="en-US" sz="2000" b="0">
                          <a:solidFill>
                            <a:schemeClr val="tx1"/>
                          </a:solidFill>
                          <a:latin typeface="Arial" panose="020B0604020202020204" pitchFamily="34" charset="0"/>
                          <a:ea typeface="黑体" panose="02010609060101010101" pitchFamily="49" charset="-122"/>
                        </a:rPr>
                        <a:t>文件名称</a:t>
                      </a:r>
                      <a:endParaRPr lang="zh-CN" altLang="en-US" sz="2000" b="0">
                        <a:solidFill>
                          <a:schemeClr val="tx1"/>
                        </a:solidFill>
                        <a:latin typeface="Arial" panose="020B0604020202020204" pitchFamily="34" charset="0"/>
                        <a:ea typeface="黑体" panose="02010609060101010101" pitchFamily="49" charset="-122"/>
                      </a:endParaRPr>
                    </a:p>
                  </a:txBody>
                  <a:tcPr anchor="ctr" anchorCtr="1">
                    <a:lnL w="28575"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12700"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ctr" defTabSz="914400" eaLnBrk="1" hangingPunct="1">
                        <a:spcBef>
                          <a:spcPct val="20000"/>
                        </a:spcBef>
                        <a:buClr>
                          <a:schemeClr val="hlink"/>
                        </a:buClr>
                        <a:buSzPct val="75000"/>
                        <a:buFont typeface="Wingdings" panose="05000000000000000000" pitchFamily="2" charset="2"/>
                        <a:buNone/>
                      </a:pPr>
                      <a:r>
                        <a:rPr lang="zh-CN" altLang="en-US" sz="2000" b="0">
                          <a:solidFill>
                            <a:schemeClr val="tx1"/>
                          </a:solidFill>
                          <a:latin typeface="Arial" panose="020B0604020202020204" pitchFamily="34" charset="0"/>
                          <a:ea typeface="黑体" panose="02010609060101010101" pitchFamily="49" charset="-122"/>
                        </a:rPr>
                        <a:t>颁发部门</a:t>
                      </a:r>
                      <a:endParaRPr lang="zh-CN" altLang="en-US" sz="2000" b="0">
                        <a:solidFill>
                          <a:schemeClr val="tx1"/>
                        </a:solidFill>
                        <a:latin typeface="Arial" panose="020B0604020202020204" pitchFamily="34" charset="0"/>
                        <a:ea typeface="黑体" panose="02010609060101010101" pitchFamily="49" charset="-122"/>
                      </a:endParaRPr>
                    </a:p>
                  </a:txBody>
                  <a:tcPr anchor="ctr" anchorCtr="1">
                    <a:lnL w="12700"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12700"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ctr" defTabSz="914400" eaLnBrk="1" hangingPunct="1">
                        <a:spcBef>
                          <a:spcPct val="20000"/>
                        </a:spcBef>
                        <a:buClr>
                          <a:schemeClr val="hlink"/>
                        </a:buClr>
                        <a:buSzPct val="75000"/>
                        <a:buFont typeface="Wingdings" panose="05000000000000000000" pitchFamily="2" charset="2"/>
                        <a:buNone/>
                      </a:pPr>
                      <a:r>
                        <a:rPr lang="zh-CN" altLang="en-US" sz="2000" b="0">
                          <a:solidFill>
                            <a:schemeClr val="tx1"/>
                          </a:solidFill>
                          <a:latin typeface="Arial" panose="020B0604020202020204" pitchFamily="34" charset="0"/>
                          <a:ea typeface="黑体" panose="02010609060101010101" pitchFamily="49" charset="-122"/>
                        </a:rPr>
                        <a:t>颁发日期</a:t>
                      </a:r>
                      <a:endParaRPr lang="zh-CN" altLang="en-US" sz="2000" b="0">
                        <a:solidFill>
                          <a:schemeClr val="tx1"/>
                        </a:solidFill>
                        <a:latin typeface="Arial" panose="020B0604020202020204" pitchFamily="34" charset="0"/>
                        <a:ea typeface="黑体" panose="02010609060101010101" pitchFamily="49" charset="-122"/>
                      </a:endParaRPr>
                    </a:p>
                  </a:txBody>
                  <a:tcPr anchor="ctr" anchorCtr="1">
                    <a:lnL w="12700" cap="flat" cmpd="sng">
                      <a:solidFill>
                        <a:srgbClr val="007A77"/>
                      </a:solidFill>
                      <a:prstDash val="solid"/>
                      <a:round/>
                      <a:headEnd type="none" w="med" len="med"/>
                      <a:tailEnd type="none" w="med" len="med"/>
                    </a:lnL>
                    <a:lnR w="28575"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12700"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r>
              <a:tr h="1330325">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en-US" altLang="zh-CN" sz="2000" b="0">
                          <a:solidFill>
                            <a:schemeClr val="tx1"/>
                          </a:solidFill>
                          <a:latin typeface="宋体" panose="02010600030101010101" pitchFamily="2" charset="-122"/>
                          <a:ea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rPr>
                        <a:t>关于在部分城市限期禁止现场搅拌砂浆工作的通知</a:t>
                      </a:r>
                      <a:r>
                        <a:rPr lang="en-US" altLang="zh-CN" sz="2000" b="0">
                          <a:solidFill>
                            <a:schemeClr val="tx1"/>
                          </a:solidFill>
                          <a:latin typeface="宋体" panose="02010600030101010101" pitchFamily="2" charset="-122"/>
                          <a:ea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rPr>
                        <a:t>（商改发</a:t>
                      </a:r>
                      <a:r>
                        <a:rPr lang="en-US" altLang="zh-CN" sz="2000" b="0">
                          <a:solidFill>
                            <a:schemeClr val="tx1"/>
                          </a:solidFill>
                          <a:latin typeface="宋体" panose="02010600030101010101" pitchFamily="2" charset="-122"/>
                          <a:ea typeface="宋体" panose="02010600030101010101" pitchFamily="2" charset="-122"/>
                        </a:rPr>
                        <a:t>[2007]205</a:t>
                      </a:r>
                      <a:r>
                        <a:rPr lang="zh-CN" altLang="en-US" sz="2000" b="0">
                          <a:solidFill>
                            <a:schemeClr val="tx1"/>
                          </a:solidFill>
                          <a:latin typeface="宋体" panose="02010600030101010101" pitchFamily="2" charset="-122"/>
                          <a:ea typeface="宋体" panose="02010600030101010101" pitchFamily="2" charset="-122"/>
                        </a:rPr>
                        <a:t>号）</a:t>
                      </a:r>
                      <a:endParaRPr lang="zh-CN" altLang="en-US" sz="2000" b="0">
                        <a:solidFill>
                          <a:schemeClr val="tx1"/>
                        </a:solidFill>
                        <a:latin typeface="宋体" panose="02010600030101010101" pitchFamily="2" charset="-122"/>
                        <a:ea typeface="宋体" panose="02010600030101010101" pitchFamily="2" charset="-122"/>
                      </a:endParaRPr>
                    </a:p>
                  </a:txBody>
                  <a:tcPr anchor="ctr">
                    <a:lnL w="28575"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12700" cap="flat" cmpd="sng">
                      <a:solidFill>
                        <a:srgbClr val="007A77"/>
                      </a:solidFill>
                      <a:prstDash val="solid"/>
                      <a:round/>
                      <a:headEnd type="none" w="med" len="med"/>
                      <a:tailEnd type="none" w="med" len="med"/>
                    </a:lnT>
                    <a:lnB w="12700"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zh-CN" altLang="en-US" sz="1600" b="0">
                          <a:solidFill>
                            <a:schemeClr val="tx1"/>
                          </a:solidFill>
                          <a:latin typeface="Arial" panose="020B0604020202020204" pitchFamily="34" charset="0"/>
                          <a:ea typeface="宋体" panose="02010600030101010101" pitchFamily="2" charset="-122"/>
                        </a:rPr>
                        <a:t>商务部、公安部、建设部、交通部、质检总局、环保总局</a:t>
                      </a:r>
                      <a:endParaRPr lang="zh-CN" altLang="en-US" sz="1600" b="0">
                        <a:solidFill>
                          <a:schemeClr val="tx1"/>
                        </a:solidFill>
                        <a:latin typeface="Arial" panose="020B0604020202020204" pitchFamily="34" charset="0"/>
                        <a:ea typeface="宋体" panose="02010600030101010101" pitchFamily="2" charset="-122"/>
                      </a:endParaRPr>
                    </a:p>
                  </a:txBody>
                  <a:tcPr anchor="t">
                    <a:lnL w="12700"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12700" cap="flat" cmpd="sng">
                      <a:solidFill>
                        <a:srgbClr val="007A77"/>
                      </a:solidFill>
                      <a:prstDash val="solid"/>
                      <a:round/>
                      <a:headEnd type="none" w="med" len="med"/>
                      <a:tailEnd type="none" w="med" len="med"/>
                    </a:lnT>
                    <a:lnB w="12700"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en-US" altLang="zh-CN" sz="2000" b="0">
                          <a:solidFill>
                            <a:schemeClr val="tx1"/>
                          </a:solidFill>
                          <a:latin typeface="黑体" panose="02010609060101010101" pitchFamily="49" charset="-122"/>
                          <a:ea typeface="黑体" panose="02010609060101010101" pitchFamily="49" charset="-122"/>
                        </a:rPr>
                        <a:t>2007.</a:t>
                      </a:r>
                      <a:r>
                        <a:rPr lang="zh-CN" altLang="en-US" sz="2000" b="0">
                          <a:solidFill>
                            <a:schemeClr val="tx1"/>
                          </a:solidFill>
                          <a:latin typeface="黑体" panose="02010609060101010101" pitchFamily="49" charset="-122"/>
                          <a:ea typeface="黑体" panose="02010609060101010101" pitchFamily="49" charset="-122"/>
                        </a:rPr>
                        <a:t>0</a:t>
                      </a:r>
                      <a:r>
                        <a:rPr lang="en-US" altLang="zh-CN" sz="2000" b="0">
                          <a:solidFill>
                            <a:schemeClr val="tx1"/>
                          </a:solidFill>
                          <a:latin typeface="黑体" panose="02010609060101010101" pitchFamily="49" charset="-122"/>
                          <a:ea typeface="黑体" panose="02010609060101010101" pitchFamily="49" charset="-122"/>
                        </a:rPr>
                        <a:t>6</a:t>
                      </a:r>
                      <a:endParaRPr lang="en-US" altLang="zh-CN" sz="2000" b="0">
                        <a:solidFill>
                          <a:schemeClr val="tx1"/>
                        </a:solidFill>
                        <a:latin typeface="黑体" panose="02010609060101010101" pitchFamily="49" charset="-122"/>
                        <a:ea typeface="黑体" panose="02010609060101010101" pitchFamily="49" charset="-122"/>
                      </a:endParaRPr>
                    </a:p>
                  </a:txBody>
                  <a:tcPr anchor="t">
                    <a:lnL w="12700" cap="flat" cmpd="sng">
                      <a:solidFill>
                        <a:srgbClr val="007A77"/>
                      </a:solidFill>
                      <a:prstDash val="solid"/>
                      <a:round/>
                      <a:headEnd type="none" w="med" len="med"/>
                      <a:tailEnd type="none" w="med" len="med"/>
                    </a:lnL>
                    <a:lnR w="28575" cap="flat" cmpd="sng">
                      <a:solidFill>
                        <a:srgbClr val="007A77"/>
                      </a:solidFill>
                      <a:prstDash val="solid"/>
                      <a:round/>
                      <a:headEnd type="none" w="med" len="med"/>
                      <a:tailEnd type="none" w="med" len="med"/>
                    </a:lnR>
                    <a:lnT w="12700" cap="flat" cmpd="sng">
                      <a:solidFill>
                        <a:srgbClr val="007A77"/>
                      </a:solidFill>
                      <a:prstDash val="solid"/>
                      <a:round/>
                      <a:headEnd type="none" w="med" len="med"/>
                      <a:tailEnd type="none" w="med" len="med"/>
                    </a:lnT>
                    <a:lnB w="12700"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r>
              <a:tr h="798195">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en-US" altLang="zh-CN" sz="2000" b="0">
                          <a:solidFill>
                            <a:schemeClr val="tx1"/>
                          </a:solidFill>
                          <a:latin typeface="宋体" panose="02010600030101010101" pitchFamily="2" charset="-122"/>
                          <a:ea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rPr>
                        <a:t>循环经济促进法</a:t>
                      </a:r>
                      <a:r>
                        <a:rPr lang="en-US" altLang="zh-CN" sz="2000" b="0">
                          <a:solidFill>
                            <a:schemeClr val="tx1"/>
                          </a:solidFill>
                          <a:latin typeface="宋体" panose="02010600030101010101" pitchFamily="2" charset="-122"/>
                          <a:ea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rPr>
                        <a:t>（主席令第四号），</a:t>
                      </a:r>
                      <a:r>
                        <a:rPr lang="zh-CN" altLang="en-US" sz="1800" b="0">
                          <a:solidFill>
                            <a:schemeClr val="tx1"/>
                          </a:solidFill>
                          <a:latin typeface="宋体" panose="02010600030101010101" pitchFamily="2" charset="-122"/>
                          <a:ea typeface="宋体" panose="02010600030101010101" pitchFamily="2" charset="-122"/>
                        </a:rPr>
                        <a:t>鼓励推广使用预拌混凝土和预拌砂浆。</a:t>
                      </a:r>
                      <a:endParaRPr lang="zh-CN" altLang="en-US" sz="1800" b="0">
                        <a:solidFill>
                          <a:schemeClr val="tx1"/>
                        </a:solidFill>
                        <a:latin typeface="宋体" panose="02010600030101010101" pitchFamily="2" charset="-122"/>
                        <a:ea typeface="宋体" panose="02010600030101010101" pitchFamily="2" charset="-122"/>
                      </a:endParaRPr>
                    </a:p>
                  </a:txBody>
                  <a:tcPr anchor="t">
                    <a:lnL w="28575"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12700"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zh-CN" altLang="en-US" sz="1600" b="0">
                          <a:solidFill>
                            <a:schemeClr val="tx1"/>
                          </a:solidFill>
                          <a:latin typeface="Arial" panose="020B0604020202020204" pitchFamily="34" charset="0"/>
                          <a:ea typeface="宋体" panose="02010600030101010101" pitchFamily="2" charset="-122"/>
                        </a:rPr>
                        <a:t>全国人大</a:t>
                      </a:r>
                      <a:endParaRPr lang="zh-CN" altLang="en-US" sz="1600" b="0">
                        <a:solidFill>
                          <a:schemeClr val="tx1"/>
                        </a:solidFill>
                        <a:latin typeface="Arial" panose="020B0604020202020204" pitchFamily="34" charset="0"/>
                        <a:ea typeface="宋体" panose="02010600030101010101" pitchFamily="2" charset="-122"/>
                      </a:endParaRPr>
                    </a:p>
                  </a:txBody>
                  <a:tcPr anchor="t">
                    <a:lnL w="12700"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12700"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en-US" altLang="zh-CN" sz="2000" b="0">
                          <a:solidFill>
                            <a:schemeClr val="tx1"/>
                          </a:solidFill>
                          <a:latin typeface="黑体" panose="02010609060101010101" pitchFamily="49" charset="-122"/>
                          <a:ea typeface="黑体" panose="02010609060101010101" pitchFamily="49" charset="-122"/>
                        </a:rPr>
                        <a:t>2008.</a:t>
                      </a:r>
                      <a:r>
                        <a:rPr lang="zh-CN" altLang="en-US" sz="2000" b="0">
                          <a:solidFill>
                            <a:schemeClr val="tx1"/>
                          </a:solidFill>
                          <a:latin typeface="黑体" panose="02010609060101010101" pitchFamily="49" charset="-122"/>
                          <a:ea typeface="黑体" panose="02010609060101010101" pitchFamily="49" charset="-122"/>
                        </a:rPr>
                        <a:t>0</a:t>
                      </a:r>
                      <a:r>
                        <a:rPr lang="en-US" altLang="zh-CN" sz="2000" b="0">
                          <a:solidFill>
                            <a:schemeClr val="tx1"/>
                          </a:solidFill>
                          <a:latin typeface="黑体" panose="02010609060101010101" pitchFamily="49" charset="-122"/>
                          <a:ea typeface="黑体" panose="02010609060101010101" pitchFamily="49" charset="-122"/>
                        </a:rPr>
                        <a:t>8</a:t>
                      </a:r>
                      <a:endParaRPr lang="en-US" altLang="zh-CN" sz="2000" b="0">
                        <a:solidFill>
                          <a:schemeClr val="tx1"/>
                        </a:solidFill>
                        <a:latin typeface="黑体" panose="02010609060101010101" pitchFamily="49" charset="-122"/>
                        <a:ea typeface="黑体" panose="02010609060101010101" pitchFamily="49" charset="-122"/>
                      </a:endParaRPr>
                    </a:p>
                  </a:txBody>
                  <a:tcPr anchor="t">
                    <a:lnL w="12700" cap="flat" cmpd="sng">
                      <a:solidFill>
                        <a:srgbClr val="007A77"/>
                      </a:solidFill>
                      <a:prstDash val="solid"/>
                      <a:round/>
                      <a:headEnd type="none" w="med" len="med"/>
                      <a:tailEnd type="none" w="med" len="med"/>
                    </a:lnL>
                    <a:lnR w="28575" cap="flat" cmpd="sng">
                      <a:solidFill>
                        <a:srgbClr val="007A77"/>
                      </a:solidFill>
                      <a:prstDash val="solid"/>
                      <a:round/>
                      <a:headEnd type="none" w="med" len="med"/>
                      <a:tailEnd type="none" w="med" len="med"/>
                    </a:lnR>
                    <a:lnT w="12700"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r>
              <a:tr h="1134745">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en-US" altLang="zh-CN" sz="2000" b="0">
                          <a:solidFill>
                            <a:schemeClr val="tx1"/>
                          </a:solidFill>
                          <a:latin typeface="宋体" panose="02010600030101010101" pitchFamily="2" charset="-122"/>
                          <a:ea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rPr>
                        <a:t>关于进一步做好城市禁止现场搅拌砂浆工作的通知</a:t>
                      </a:r>
                      <a:r>
                        <a:rPr lang="en-US" altLang="zh-CN" sz="2000" b="0">
                          <a:solidFill>
                            <a:schemeClr val="tx1"/>
                          </a:solidFill>
                          <a:latin typeface="宋体" panose="02010600030101010101" pitchFamily="2" charset="-122"/>
                          <a:ea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rPr>
                        <a:t>（商商贸发</a:t>
                      </a:r>
                      <a:r>
                        <a:rPr lang="en-US" altLang="zh-CN" sz="2000" b="0">
                          <a:solidFill>
                            <a:schemeClr val="tx1"/>
                          </a:solidFill>
                          <a:latin typeface="宋体" panose="02010600030101010101" pitchFamily="2" charset="-122"/>
                          <a:ea typeface="宋体" panose="02010600030101010101" pitchFamily="2" charset="-122"/>
                        </a:rPr>
                        <a:t>[2009]361</a:t>
                      </a:r>
                      <a:r>
                        <a:rPr lang="zh-CN" altLang="en-US" sz="2000" b="0">
                          <a:solidFill>
                            <a:schemeClr val="tx1"/>
                          </a:solidFill>
                          <a:latin typeface="宋体" panose="02010600030101010101" pitchFamily="2" charset="-122"/>
                          <a:ea typeface="宋体" panose="02010600030101010101" pitchFamily="2" charset="-122"/>
                        </a:rPr>
                        <a:t>号 ），</a:t>
                      </a:r>
                      <a:r>
                        <a:rPr lang="zh-CN" altLang="en-US" sz="1800" b="0">
                          <a:solidFill>
                            <a:schemeClr val="tx1"/>
                          </a:solidFill>
                          <a:latin typeface="宋体" panose="02010600030101010101" pitchFamily="2" charset="-122"/>
                          <a:ea typeface="宋体" panose="02010600030101010101" pitchFamily="2" charset="-122"/>
                        </a:rPr>
                        <a:t>明确违规现场搅拌砂浆的工程。</a:t>
                      </a:r>
                      <a:endParaRPr lang="zh-CN" altLang="en-US" sz="1800" b="0">
                        <a:solidFill>
                          <a:schemeClr val="tx1"/>
                        </a:solidFill>
                        <a:latin typeface="宋体" panose="02010600030101010101" pitchFamily="2" charset="-122"/>
                        <a:ea typeface="宋体" panose="02010600030101010101" pitchFamily="2" charset="-122"/>
                      </a:endParaRPr>
                    </a:p>
                  </a:txBody>
                  <a:tcPr anchor="t">
                    <a:lnL w="28575"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zh-CN" altLang="en-US" sz="1600" b="0">
                          <a:solidFill>
                            <a:schemeClr val="tx1"/>
                          </a:solidFill>
                          <a:latin typeface="Arial" panose="020B0604020202020204" pitchFamily="34" charset="0"/>
                          <a:ea typeface="宋体" panose="02010600030101010101" pitchFamily="2" charset="-122"/>
                        </a:rPr>
                        <a:t>商务部、住房和城乡建设部</a:t>
                      </a:r>
                      <a:endParaRPr lang="zh-CN" altLang="en-US" sz="1600" b="0">
                        <a:solidFill>
                          <a:schemeClr val="tx1"/>
                        </a:solidFill>
                        <a:latin typeface="Arial" panose="020B0604020202020204" pitchFamily="34" charset="0"/>
                        <a:ea typeface="宋体" panose="02010600030101010101" pitchFamily="2" charset="-122"/>
                      </a:endParaRPr>
                    </a:p>
                  </a:txBody>
                  <a:tcPr anchor="t">
                    <a:lnL w="12700"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en-US" altLang="zh-CN" sz="2000" b="0">
                          <a:solidFill>
                            <a:schemeClr val="tx1"/>
                          </a:solidFill>
                          <a:latin typeface="黑体" panose="02010609060101010101" pitchFamily="49" charset="-122"/>
                          <a:ea typeface="黑体" panose="02010609060101010101" pitchFamily="49" charset="-122"/>
                        </a:rPr>
                        <a:t>2009.11</a:t>
                      </a:r>
                      <a:endParaRPr lang="en-US" altLang="zh-CN" sz="2000" b="0">
                        <a:solidFill>
                          <a:schemeClr val="tx1"/>
                        </a:solidFill>
                        <a:latin typeface="黑体" panose="02010609060101010101" pitchFamily="49" charset="-122"/>
                        <a:ea typeface="黑体" panose="02010609060101010101" pitchFamily="49" charset="-122"/>
                      </a:endParaRPr>
                    </a:p>
                  </a:txBody>
                  <a:tcPr anchor="t">
                    <a:lnL w="12700" cap="flat" cmpd="sng">
                      <a:solidFill>
                        <a:srgbClr val="007A77"/>
                      </a:solidFill>
                      <a:prstDash val="solid"/>
                      <a:round/>
                      <a:headEnd type="none" w="med" len="med"/>
                      <a:tailEnd type="none" w="med" len="med"/>
                    </a:lnL>
                    <a:lnR w="28575"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r>
              <a:tr h="1910080">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zh-CN" altLang="en-US" sz="2000" b="0">
                          <a:solidFill>
                            <a:schemeClr val="tx1"/>
                          </a:solidFill>
                          <a:latin typeface="宋体" panose="02010600030101010101" pitchFamily="2" charset="-122"/>
                          <a:ea typeface="宋体" panose="02010600030101010101" pitchFamily="2" charset="-122"/>
                        </a:rPr>
                        <a:t>《关于推进大气污染联防联控工作改善区域空气质量指导意见的通知》（国办发 〔2010〕33号），</a:t>
                      </a:r>
                      <a:r>
                        <a:rPr lang="zh-CN" altLang="en-US" sz="1800" b="0">
                          <a:solidFill>
                            <a:schemeClr val="tx1"/>
                          </a:solidFill>
                          <a:latin typeface="宋体" panose="02010600030101010101" pitchFamily="2" charset="-122"/>
                          <a:ea typeface="宋体" panose="02010600030101010101" pitchFamily="2" charset="-122"/>
                        </a:rPr>
                        <a:t>强化施工工地环境管理,禁止使用袋装水泥和现场搅拌混凝土、砂浆,在施工场地应采取围挡、遮盖等防尘措施。 </a:t>
                      </a:r>
                      <a:endParaRPr lang="zh-CN" altLang="en-US" sz="1800" b="0">
                        <a:solidFill>
                          <a:schemeClr val="tx1"/>
                        </a:solidFill>
                        <a:latin typeface="宋体" panose="02010600030101010101" pitchFamily="2" charset="-122"/>
                        <a:ea typeface="宋体" panose="02010600030101010101" pitchFamily="2" charset="-122"/>
                      </a:endParaRPr>
                    </a:p>
                  </a:txBody>
                  <a:tcPr anchor="t">
                    <a:lnL w="28575"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zh-CN" altLang="en-US" sz="1600" b="0">
                          <a:solidFill>
                            <a:schemeClr val="tx1"/>
                          </a:solidFill>
                          <a:latin typeface="Arial" panose="020B0604020202020204" pitchFamily="34" charset="0"/>
                          <a:ea typeface="宋体" panose="02010600030101010101" pitchFamily="2" charset="-122"/>
                        </a:rPr>
                        <a:t>国务院办公厅转发环、发、科、工、财、建、交、商、能等九部委联合通知</a:t>
                      </a:r>
                      <a:endParaRPr lang="zh-CN" altLang="en-US" sz="1600" b="0">
                        <a:solidFill>
                          <a:schemeClr val="tx1"/>
                        </a:solidFill>
                        <a:latin typeface="Arial" panose="020B0604020202020204" pitchFamily="34" charset="0"/>
                        <a:ea typeface="宋体" panose="02010600030101010101" pitchFamily="2" charset="-122"/>
                      </a:endParaRPr>
                    </a:p>
                  </a:txBody>
                  <a:tcPr anchor="t">
                    <a:lnL w="12700" cap="flat" cmpd="sng">
                      <a:solidFill>
                        <a:srgbClr val="007A77"/>
                      </a:solidFill>
                      <a:prstDash val="solid"/>
                      <a:round/>
                      <a:headEnd type="none" w="med" len="med"/>
                      <a:tailEnd type="none" w="med" len="med"/>
                    </a:lnL>
                    <a:lnR w="12700"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defTabSz="914400" eaLnBrk="1" hangingPunct="1">
                        <a:spcBef>
                          <a:spcPct val="20000"/>
                        </a:spcBef>
                        <a:buClr>
                          <a:schemeClr val="hlink"/>
                        </a:buClr>
                        <a:buSzPct val="75000"/>
                        <a:buFont typeface="Wingdings" panose="05000000000000000000" pitchFamily="2" charset="2"/>
                        <a:buNone/>
                      </a:pPr>
                      <a:r>
                        <a:rPr lang="en-US" altLang="zh-CN" sz="2000" b="0">
                          <a:solidFill>
                            <a:schemeClr val="tx1"/>
                          </a:solidFill>
                          <a:latin typeface="黑体" panose="02010609060101010101" pitchFamily="49" charset="-122"/>
                          <a:ea typeface="黑体" panose="02010609060101010101" pitchFamily="49" charset="-122"/>
                        </a:rPr>
                        <a:t>2010.</a:t>
                      </a:r>
                      <a:r>
                        <a:rPr lang="zh-CN" altLang="en-US" sz="2000" b="0">
                          <a:solidFill>
                            <a:schemeClr val="tx1"/>
                          </a:solidFill>
                          <a:latin typeface="黑体" panose="02010609060101010101" pitchFamily="49" charset="-122"/>
                          <a:ea typeface="黑体" panose="02010609060101010101" pitchFamily="49" charset="-122"/>
                        </a:rPr>
                        <a:t>0</a:t>
                      </a:r>
                      <a:r>
                        <a:rPr lang="en-US" altLang="zh-CN" sz="2000" b="0">
                          <a:solidFill>
                            <a:schemeClr val="tx1"/>
                          </a:solidFill>
                          <a:latin typeface="黑体" panose="02010609060101010101" pitchFamily="49" charset="-122"/>
                          <a:ea typeface="黑体" panose="02010609060101010101" pitchFamily="49" charset="-122"/>
                        </a:rPr>
                        <a:t>5</a:t>
                      </a:r>
                      <a:endParaRPr lang="en-US" altLang="zh-CN" sz="2000" b="0">
                        <a:solidFill>
                          <a:schemeClr val="tx1"/>
                        </a:solidFill>
                        <a:latin typeface="黑体" panose="02010609060101010101" pitchFamily="49" charset="-122"/>
                        <a:ea typeface="黑体" panose="02010609060101010101" pitchFamily="49" charset="-122"/>
                      </a:endParaRPr>
                    </a:p>
                  </a:txBody>
                  <a:tcPr anchor="t">
                    <a:lnL w="12700" cap="flat" cmpd="sng">
                      <a:solidFill>
                        <a:srgbClr val="007A77"/>
                      </a:solidFill>
                      <a:prstDash val="solid"/>
                      <a:round/>
                      <a:headEnd type="none" w="med" len="med"/>
                      <a:tailEnd type="none" w="med" len="med"/>
                    </a:lnL>
                    <a:lnR w="28575" cap="flat" cmpd="sng">
                      <a:solidFill>
                        <a:srgbClr val="007A77"/>
                      </a:solidFill>
                      <a:prstDash val="solid"/>
                      <a:round/>
                      <a:headEnd type="none" w="med" len="med"/>
                      <a:tailEnd type="none" w="med" len="med"/>
                    </a:lnR>
                    <a:lnT w="28575" cap="flat" cmpd="sng">
                      <a:solidFill>
                        <a:srgbClr val="007A77"/>
                      </a:solidFill>
                      <a:prstDash val="solid"/>
                      <a:round/>
                      <a:headEnd type="none" w="med" len="med"/>
                      <a:tailEnd type="none" w="med" len="med"/>
                    </a:lnT>
                    <a:lnB w="28575" cap="flat" cmpd="sng">
                      <a:solidFill>
                        <a:srgbClr val="007A77"/>
                      </a:solidFill>
                      <a:prstDash val="solid"/>
                      <a:round/>
                      <a:headEnd type="none" w="med" len="med"/>
                      <a:tailEnd type="none" w="med" len="med"/>
                    </a:lnB>
                    <a:lnTlToBr>
                      <a:noFill/>
                    </a:lnTlToBr>
                    <a:lnBlToTr>
                      <a:noFill/>
                    </a:lnBlToTr>
                    <a:solidFill>
                      <a:schemeClr val="accent6">
                        <a:lumMod val="60000"/>
                        <a:lumOff val="40000"/>
                      </a:schemeClr>
                    </a:solidFill>
                  </a:tcPr>
                </a:tc>
              </a:tr>
            </a:tbl>
          </a:graphicData>
        </a:graphic>
      </p:graphicFrame>
    </p:spTree>
    <p:custDataLst>
      <p:tags r:id="rId1"/>
    </p:custDataLst>
  </p:cSld>
  <p:clrMapOvr>
    <a:masterClrMapping/>
  </p:clrMapOvr>
  <p:transition advTm="3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065" y="-22860"/>
            <a:ext cx="12179300" cy="901065"/>
          </a:xfrm>
          <a:solidFill>
            <a:schemeClr val="accent6"/>
          </a:solidFill>
        </p:spPr>
        <p:txBody>
          <a:bodyPr>
            <a:normAutofit fontScale="90000"/>
          </a:bodyPr>
          <a:p>
            <a:pPr algn="ctr"/>
            <a:r>
              <a:rPr lang="zh-CN" altLang="zh-CN" dirty="0">
                <a:solidFill>
                  <a:srgbClr val="990000"/>
                </a:solidFill>
                <a:sym typeface="+mn-ea"/>
              </a:rPr>
              <a:t>   </a:t>
            </a:r>
            <a:r>
              <a:rPr lang="zh-CN" altLang="zh-CN"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br>
              <a:rPr lang="zh-CN" altLang="zh-CN"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br>
            <a:r>
              <a:rPr lang="zh-CN"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限期禁止现场搅拌砂浆的城市名单（共计127个城市）</a:t>
            </a:r>
            <a:br>
              <a:rPr lang="zh-CN"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rPr>
            </a:br>
            <a:endParaRPr lang="zh-CN"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8195" name="Group 3"/>
          <p:cNvGraphicFramePr>
            <a:graphicFrameLocks noGrp="1"/>
          </p:cNvGraphicFramePr>
          <p:nvPr>
            <p:ph idx="1"/>
          </p:nvPr>
        </p:nvGraphicFramePr>
        <p:xfrm>
          <a:off x="838200" y="1466215"/>
          <a:ext cx="10515600" cy="4786630"/>
        </p:xfrm>
        <a:graphic>
          <a:graphicData uri="http://schemas.openxmlformats.org/drawingml/2006/table">
            <a:tbl>
              <a:tblPr/>
              <a:tblGrid>
                <a:gridCol w="1365885"/>
                <a:gridCol w="9149715"/>
              </a:tblGrid>
              <a:tr h="377190">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批次</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城市名称</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66750">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第一批</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(10个)</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北京、天津、上海、郑州、</a:t>
                      </a:r>
                      <a:r>
                        <a:rPr kumimoji="0" lang="zh-CN" altLang="zh-CN" sz="19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广州、深圳、</a:t>
                      </a: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南京、常州、大连、葫芦岛</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103630">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第二批</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(33个)</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重庆、杭州、石家庄、武汉、长沙、哈尔滨、南昌、沈阳、合肥、西安、成都、昆明、贵州、济南、青岛、烟台、威海、桂林、洛阳、大庆、南宁、宁波、</a:t>
                      </a:r>
                      <a:r>
                        <a:rPr kumimoji="0" lang="zh-CN" altLang="zh-CN" sz="19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珠海、佛山、东莞、</a:t>
                      </a: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马鞍山、苏州、无锡、镇江、扬州、遵义、安顺、六盘水</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6">
                        <a:lumMod val="60000"/>
                        <a:lumOff val="40000"/>
                      </a:schemeClr>
                    </a:solidFill>
                  </a:tcPr>
                </a:tc>
              </a:tr>
              <a:tr h="2639060">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第三批</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(84个)</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marL="440055" indent="17780">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marL="881380" indent="33655">
                        <a:spcBef>
                          <a:spcPct val="20000"/>
                        </a:spcBef>
                        <a:buClr>
                          <a:schemeClr val="hlink"/>
                        </a:buClr>
                        <a:buSzPct val="8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320800" indent="50800">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1760855" indent="68580">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2180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6752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1324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589655" indent="68580"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Pct val="75000"/>
                        <a:buFont typeface="Wingdings" panose="05000000000000000000" pitchFamily="2" charset="2"/>
                        <a:buNone/>
                      </a:pPr>
                      <a:r>
                        <a:rPr kumimoji="0" lang="zh-CN" altLang="zh-CN" sz="19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长春、太原、银川、乌鲁木齐、西宁、兰州、呼和浩特、海口、三亚、淄博、泰安、潍坊、黄石、宜昌、襄樊、十堰、唐山市、邢台、廊坊、新乡、南阳、安阳、濮阳、焦作、平顶山、开封、齐齐哈尔、牡丹江、佳木斯、双鸭山、鹤岗、柳州、梧州、玉林、汕头、中山、惠州、清远、湛江、包头、赤峰、九江、赣州、新余、温州、嘉兴、绍兴、鞍山、抚顺、本溪、丹东、锦州、阜新、辽阳、营口、朝阳、芜湖、蚌埠、淮南、淮北、黄山、宝鸡、咸阳、大同、阳泉、长治、运城、临汾、晋中、朔州、晋城、忻州、徐州、连云港、南通、淮安、盐城、泰州、宿迁、都匀、凯里、兴义、毕节、铜仁</a:t>
                      </a:r>
                      <a:endParaRPr kumimoji="0" lang="zh-CN" altLang="zh-CN" sz="19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88048" marR="88048" marT="44024" marB="44024"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ransition advTm="3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35" y="-48260"/>
            <a:ext cx="12200255" cy="854075"/>
          </a:xfrm>
          <a:solidFill>
            <a:schemeClr val="accent6"/>
          </a:solidFill>
        </p:spPr>
        <p:txBody>
          <a:bodyPr>
            <a:normAutofit fontScale="90000"/>
          </a:bodyPr>
          <a:p>
            <a:br>
              <a:rPr lang="zh-CN" altLang="en-US" sz="3600"/>
            </a:br>
            <a:r>
              <a:rPr lang="zh-CN" altLang="en-US" sz="2800"/>
              <a:t>二、</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广东省相关政策法规</a:t>
            </a:r>
            <a:br>
              <a:rPr lang="zh-CN" altLang="en-US" sz="3600" b="1" dirty="0">
                <a:solidFill>
                  <a:schemeClr val="tx1"/>
                </a:solidFill>
                <a:latin typeface="宋体" panose="02010600030101010101" pitchFamily="2" charset="-122"/>
                <a:ea typeface="宋体" panose="02010600030101010101" pitchFamily="2" charset="-122"/>
                <a:cs typeface="宋体" panose="02010600030101010101" pitchFamily="2" charset="-122"/>
              </a:rPr>
            </a:br>
            <a:endParaRPr lang="zh-CN" altLang="en-US" sz="36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3" name="内容占位符 2"/>
          <p:cNvSpPr>
            <a:spLocks noGrp="1"/>
          </p:cNvSpPr>
          <p:nvPr>
            <p:ph idx="1"/>
          </p:nvPr>
        </p:nvSpPr>
        <p:spPr>
          <a:xfrm>
            <a:off x="187960" y="805815"/>
            <a:ext cx="11922125" cy="6014720"/>
          </a:xfrm>
        </p:spPr>
        <p:txBody>
          <a:bodyPr>
            <a:normAutofit/>
          </a:bodyPr>
          <a:p>
            <a:pPr marL="0" indent="0" fontAlgn="auto">
              <a:lnSpc>
                <a:spcPts val="3000"/>
              </a:lnSpc>
              <a:buNone/>
            </a:pPr>
            <a:r>
              <a:rPr lang="en-US" altLang="zh-CN" sz="1600" dirty="0">
                <a:latin typeface="宋体" panose="02010600030101010101" pitchFamily="2" charset="-122"/>
                <a:ea typeface="宋体" panose="02010600030101010101" pitchFamily="2" charset="-122"/>
                <a:cs typeface="宋体" panose="02010600030101010101" pitchFamily="2" charset="-122"/>
                <a:sym typeface="+mn-ea"/>
              </a:rPr>
              <a:t>  </a:t>
            </a:r>
            <a:r>
              <a:rPr lang="en-US" altLang="zh-CN" sz="2000" dirty="0">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2000" dirty="0">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en-US" altLang="zh-CN" sz="20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1、2011年3月3日黄华华省长签发</a:t>
            </a:r>
            <a:r>
              <a:rPr lang="zh-CN" altLang="en-US" sz="20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《广东省促进散装水泥发展和应用规定》（省政府令第156号）</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规定“发展改革、经济和信息化、财政、公安、国土资源、交通运输、环境保护、水行政、质量技术监督等部门按照各自职责，做好散装水泥和预拌混凝土、预拌砂浆、混凝土预制构件发展和应用的相关工作”，并就预拌砂浆的生产、应用和管理做出了严格的规定，且制订了相关配套政策措施。</a:t>
            </a:r>
            <a:endParaRPr lang="zh-CN" altLang="en-US" sz="2000" dirty="0">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000" dirty="0">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    2、2012年6月13日广东省住房和城乡建设厅、广东省发展和改革委员会、广东省经济和信息化委员会、广东省省财政厅、广东省公安厅、广东省国土资源厅、广东省交通运输厅、广东省环境保护厅、广东省水利厅、广东省质量技术监督局十家单位联合签发</a:t>
            </a:r>
            <a:r>
              <a:rPr lang="zh-CN" altLang="en-US" sz="20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《关于贯彻执行〈广东省促进散装水泥发展和应用规定〉的通知》（粤建散[2012]59号）</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强调各级政府加强对本辖区内企业生产及使用的散装水泥、预拌混凝土、预拌砂浆和混凝土预制构件的监管，促进我省散装水泥、预拌混凝土、预拌砂浆和混凝土预制构件的发展和应用。</a:t>
            </a:r>
            <a:endParaRPr lang="zh-CN" altLang="en-US" sz="200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000"/>
              </a:lnSpc>
              <a:buNone/>
            </a:pPr>
            <a:r>
              <a:rPr lang="en-US" altLang="zh-CN" sz="2000" dirty="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0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3495" y="-48260"/>
            <a:ext cx="12223115" cy="854075"/>
          </a:xfrm>
          <a:solidFill>
            <a:schemeClr val="accent6"/>
          </a:solidFill>
        </p:spPr>
        <p:txBody>
          <a:bodyPr>
            <a:normAutofit fontScale="90000"/>
          </a:bodyPr>
          <a:p>
            <a:br>
              <a:rPr lang="zh-CN" altLang="en-US" sz="3600"/>
            </a:br>
            <a:br>
              <a:rPr lang="zh-CN" altLang="en-US" sz="3600" b="1" dirty="0">
                <a:solidFill>
                  <a:schemeClr val="tx1"/>
                </a:solidFill>
                <a:latin typeface="宋体" panose="02010600030101010101" pitchFamily="2" charset="-122"/>
                <a:ea typeface="宋体" panose="02010600030101010101" pitchFamily="2" charset="-122"/>
                <a:cs typeface="宋体" panose="02010600030101010101" pitchFamily="2" charset="-122"/>
              </a:rPr>
            </a:br>
            <a:endParaRPr lang="zh-CN" altLang="en-US" sz="36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3" name="内容占位符 2"/>
          <p:cNvSpPr>
            <a:spLocks noGrp="1"/>
          </p:cNvSpPr>
          <p:nvPr>
            <p:ph idx="1"/>
          </p:nvPr>
        </p:nvSpPr>
        <p:spPr>
          <a:xfrm>
            <a:off x="187960" y="805815"/>
            <a:ext cx="11922125" cy="6014720"/>
          </a:xfrm>
        </p:spPr>
        <p:txBody>
          <a:bodyPr>
            <a:normAutofit/>
          </a:bodyPr>
          <a:p>
            <a:pPr marL="0" indent="0" fontAlgn="auto">
              <a:lnSpc>
                <a:spcPts val="3000"/>
              </a:lnSpc>
              <a:buNone/>
            </a:pPr>
            <a:r>
              <a:rPr lang="en-US" altLang="zh-CN" sz="1600" dirty="0">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1600" dirty="0">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en-US" altLang="zh-CN" sz="1600" dirty="0">
                <a:latin typeface="宋体" panose="02010600030101010101" pitchFamily="2" charset="-122"/>
                <a:ea typeface="宋体" panose="02010600030101010101" pitchFamily="2" charset="-122"/>
                <a:cs typeface="宋体" panose="02010600030101010101" pitchFamily="2" charset="-122"/>
                <a:sym typeface="+mn-ea"/>
              </a:rPr>
              <a:t>    </a:t>
            </a:r>
            <a:r>
              <a:rPr lang="en-US" altLang="zh-CN" sz="20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3、2015年出台了</a:t>
            </a:r>
            <a:r>
              <a:rPr lang="zh-CN" altLang="en-US" sz="20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《关于明确预拌砂浆设计标注有关问题的通知》（粤建散函〔2015〕453号）</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，解决了生产、设计使用脱节问题，进一步加强预拌砂浆的管理，规范预拌砂浆设计和应用。</a:t>
            </a:r>
            <a:endParaRPr lang="zh-CN" altLang="en-US" sz="2000" dirty="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000"/>
              </a:lnSpc>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000" dirty="0">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    4、2016年出台了</a:t>
            </a:r>
            <a:r>
              <a:rPr lang="zh-CN" altLang="en-US" sz="20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《广东省住房和城乡建设厅关于预拌砂浆生产企业备案的管理办法》（粤建散〔2016〕151号）和省地方标准《预拌砂浆生产与应用技术管理规程》(DBJ/T 15-111-2016)</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要求全省预拌砂浆生产企业统一在省散装水泥发展应用监管信息平台按照相关技术标准规定的条件进行登记备案，实现了广东省砂浆生产企业信息的公开、透明化管理。</a:t>
            </a:r>
            <a:endParaRPr lang="zh-CN" altLang="en-US" sz="20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lumMod val="5000"/>
                <a:lumOff val="95000"/>
              </a:schemeClr>
            </a:gs>
            <a:gs pos="12000">
              <a:schemeClr val="accent6">
                <a:lumMod val="60000"/>
                <a:lumOff val="40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title"/>
          </p:nvPr>
        </p:nvSpPr>
        <p:spPr>
          <a:xfrm>
            <a:off x="-6985" y="-10160"/>
            <a:ext cx="12222480" cy="770890"/>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r>
              <a:rPr lang="zh-CN" altLang="en-US" sz="2800" b="1">
                <a:latin typeface="宋体" panose="02010600030101010101" pitchFamily="2" charset="-122"/>
                <a:ea typeface="宋体" panose="02010600030101010101" pitchFamily="2" charset="-122"/>
                <a:cs typeface="宋体" panose="02010600030101010101" pitchFamily="2" charset="-122"/>
                <a:sym typeface="+mn-ea"/>
              </a:rPr>
              <a:t>三、珠海市相关政策法规</a:t>
            </a: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7620" y="761365"/>
            <a:ext cx="12223750" cy="6104890"/>
          </a:xfrm>
          <a:solidFill>
            <a:schemeClr val="accent6">
              <a:lumMod val="60000"/>
              <a:lumOff val="40000"/>
              <a:alpha val="57000"/>
            </a:schemeClr>
          </a:solidFill>
        </p:spPr>
        <p:txBody>
          <a:bodyPr>
            <a:normAutofit/>
          </a:bodyPr>
          <a:p>
            <a:pPr marL="0" indent="0" fontAlgn="auto">
              <a:lnSpc>
                <a:spcPts val="3200"/>
              </a:lnSpc>
              <a:buNone/>
            </a:pPr>
            <a:r>
              <a:rPr lang="zh-CN" altLang="en-US" sz="2000">
                <a:latin typeface="宋体" panose="02010600030101010101" pitchFamily="2" charset="-122"/>
                <a:ea typeface="宋体" panose="02010600030101010101" pitchFamily="2" charset="-122"/>
                <a:cs typeface="宋体" panose="02010600030101010101" pitchFamily="2" charset="-122"/>
                <a:sym typeface="+mn-ea"/>
              </a:rPr>
              <a:t>目前住房和城乡建设部、省住房城乡建设厅已将预拌砂浆作为绿色建材纳入重点发展应用建筑材料之一。</a:t>
            </a:r>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珠海市预拌砂浆应用已于</a:t>
            </a:r>
            <a:r>
              <a:rPr lang="en-US" altLang="zh-CN"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7</a:t>
            </a:r>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月纳入全市用地规划条件，</a:t>
            </a:r>
            <a:r>
              <a:rPr lang="en-US" altLang="zh-CN"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2018</a:t>
            </a:r>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年我市已将推广应用预拌砂浆工作纳入各区党政领导班子年度工程建设领域相关考核指标。</a:t>
            </a:r>
            <a:endPar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latin typeface="宋体" panose="02010600030101010101" pitchFamily="2" charset="-122"/>
                <a:ea typeface="宋体" panose="02010600030101010101" pitchFamily="2" charset="-122"/>
                <a:cs typeface="宋体" panose="02010600030101010101" pitchFamily="2" charset="-122"/>
                <a:sym typeface="+mn-ea"/>
              </a:rPr>
              <a:t>    近年来，我市共发出以下主要政策法规文件： </a:t>
            </a:r>
            <a:endParaRPr lang="en-US" altLang="zh-CN" sz="20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200"/>
              </a:lnSpc>
              <a:buNone/>
            </a:pPr>
            <a:r>
              <a:rPr lang="en-US" sz="2000">
                <a:latin typeface="宋体" panose="02010600030101010101" pitchFamily="2" charset="-122"/>
                <a:ea typeface="宋体" panose="02010600030101010101" pitchFamily="2" charset="-122"/>
                <a:cs typeface="宋体" panose="02010600030101010101" pitchFamily="2" charset="-122"/>
              </a:rPr>
              <a:t>1</a:t>
            </a:r>
            <a:r>
              <a:rPr lang="zh-CN" sz="2000">
                <a:latin typeface="宋体" panose="02010600030101010101" pitchFamily="2" charset="-122"/>
                <a:ea typeface="宋体" panose="02010600030101010101" pitchFamily="2" charset="-122"/>
                <a:cs typeface="宋体" panose="02010600030101010101" pitchFamily="2" charset="-122"/>
              </a:rPr>
              <a:t>、</a:t>
            </a:r>
            <a:r>
              <a:rPr sz="2000">
                <a:latin typeface="宋体" panose="02010600030101010101" pitchFamily="2" charset="-122"/>
                <a:ea typeface="宋体" panose="02010600030101010101" pitchFamily="2" charset="-122"/>
                <a:cs typeface="宋体" panose="02010600030101010101" pitchFamily="2" charset="-122"/>
              </a:rPr>
              <a:t>《珠海市预拌混凝土、预拌砂浆行业发展规划（2016-2020）》</a:t>
            </a:r>
            <a:endParaRPr sz="20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200"/>
              </a:lnSpc>
              <a:buNone/>
            </a:pPr>
            <a:r>
              <a:rPr lang="en-US" sz="2000">
                <a:latin typeface="宋体" panose="02010600030101010101" pitchFamily="2" charset="-122"/>
                <a:ea typeface="宋体" panose="02010600030101010101" pitchFamily="2" charset="-122"/>
                <a:cs typeface="宋体" panose="02010600030101010101" pitchFamily="2" charset="-122"/>
              </a:rPr>
              <a:t>2</a:t>
            </a:r>
            <a:r>
              <a:rPr lang="zh-CN" altLang="en-US" sz="2000">
                <a:latin typeface="宋体" panose="02010600030101010101" pitchFamily="2" charset="-122"/>
                <a:ea typeface="宋体" panose="02010600030101010101" pitchFamily="2" charset="-122"/>
                <a:cs typeface="宋体" panose="02010600030101010101" pitchFamily="2" charset="-122"/>
              </a:rPr>
              <a:t>、</a:t>
            </a:r>
            <a:r>
              <a:rPr sz="2000">
                <a:solidFill>
                  <a:srgbClr val="FF0000"/>
                </a:solidFill>
                <a:latin typeface="宋体" panose="02010600030101010101" pitchFamily="2" charset="-122"/>
                <a:ea typeface="宋体" panose="02010600030101010101" pitchFamily="2" charset="-122"/>
                <a:cs typeface="宋体" panose="02010600030101010101" pitchFamily="2" charset="-122"/>
              </a:rPr>
              <a:t>《珠海市预拌砂浆生产应用技术导则》（珠规建质〔2017〕59号）</a:t>
            </a:r>
            <a:endParaRPr sz="20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200"/>
              </a:lnSpc>
              <a:buNone/>
            </a:pPr>
            <a:r>
              <a:rPr lang="en-US" sz="2000">
                <a:latin typeface="宋体" panose="02010600030101010101" pitchFamily="2" charset="-122"/>
                <a:ea typeface="宋体" panose="02010600030101010101" pitchFamily="2" charset="-122"/>
                <a:cs typeface="宋体" panose="02010600030101010101" pitchFamily="2" charset="-122"/>
              </a:rPr>
              <a:t>3</a:t>
            </a:r>
            <a:r>
              <a:rPr lang="zh-CN" altLang="en-US" sz="2000">
                <a:latin typeface="宋体" panose="02010600030101010101" pitchFamily="2" charset="-122"/>
                <a:ea typeface="宋体" panose="02010600030101010101" pitchFamily="2" charset="-122"/>
                <a:cs typeface="宋体" panose="02010600030101010101" pitchFamily="2" charset="-122"/>
              </a:rPr>
              <a:t>、</a:t>
            </a:r>
            <a:r>
              <a:rPr sz="2000">
                <a:solidFill>
                  <a:srgbClr val="FF0000"/>
                </a:solidFill>
                <a:latin typeface="宋体" panose="02010600030101010101" pitchFamily="2" charset="-122"/>
                <a:ea typeface="宋体" panose="02010600030101010101" pitchFamily="2" charset="-122"/>
                <a:cs typeface="宋体" panose="02010600030101010101" pitchFamily="2" charset="-122"/>
              </a:rPr>
              <a:t>《珠海市住房和城乡规划建设局关于进一步加强预拌砂浆生产使用管理工作的通知》（珠规建质〔2017〕67号）</a:t>
            </a:r>
            <a:endParaRPr sz="2000">
              <a:solidFill>
                <a:srgbClr val="FF0000"/>
              </a:solidFill>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200"/>
              </a:lnSpc>
              <a:buNone/>
            </a:pPr>
            <a:r>
              <a:rPr lang="en-US" sz="2000">
                <a:latin typeface="宋体" panose="02010600030101010101" pitchFamily="2" charset="-122"/>
                <a:ea typeface="宋体" panose="02010600030101010101" pitchFamily="2" charset="-122"/>
                <a:cs typeface="宋体" panose="02010600030101010101" pitchFamily="2" charset="-122"/>
              </a:rPr>
              <a:t>4</a:t>
            </a:r>
            <a:r>
              <a:rPr lang="zh-CN" altLang="en-US" sz="2000">
                <a:latin typeface="宋体" panose="02010600030101010101" pitchFamily="2" charset="-122"/>
                <a:ea typeface="宋体" panose="02010600030101010101" pitchFamily="2" charset="-122"/>
                <a:cs typeface="宋体" panose="02010600030101010101" pitchFamily="2" charset="-122"/>
              </a:rPr>
              <a:t>、</a:t>
            </a:r>
            <a:r>
              <a:rPr sz="2000">
                <a:latin typeface="宋体" panose="02010600030101010101" pitchFamily="2" charset="-122"/>
                <a:ea typeface="宋体" panose="02010600030101010101" pitchFamily="2" charset="-122"/>
                <a:cs typeface="宋体" panose="02010600030101010101" pitchFamily="2" charset="-122"/>
              </a:rPr>
              <a:t>《珠海市住房和城乡规划建设局关于进一步加强预拌砂浆生产建设管理工作的通知》（珠规建质〔2017〕167号）</a:t>
            </a:r>
            <a:endParaRPr sz="20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200"/>
              </a:lnSpc>
              <a:buNone/>
            </a:pPr>
            <a:r>
              <a:rPr lang="en-US" sz="2000">
                <a:latin typeface="宋体" panose="02010600030101010101" pitchFamily="2" charset="-122"/>
                <a:ea typeface="宋体" panose="02010600030101010101" pitchFamily="2" charset="-122"/>
                <a:cs typeface="宋体" panose="02010600030101010101" pitchFamily="2" charset="-122"/>
              </a:rPr>
              <a:t>5</a:t>
            </a:r>
            <a:r>
              <a:rPr lang="zh-CN" altLang="en-US" sz="2000">
                <a:latin typeface="宋体" panose="02010600030101010101" pitchFamily="2" charset="-122"/>
                <a:ea typeface="宋体" panose="02010600030101010101" pitchFamily="2" charset="-122"/>
                <a:cs typeface="宋体" panose="02010600030101010101" pitchFamily="2" charset="-122"/>
              </a:rPr>
              <a:t>、</a:t>
            </a:r>
            <a:r>
              <a:rPr sz="2000">
                <a:latin typeface="宋体" panose="02010600030101010101" pitchFamily="2" charset="-122"/>
                <a:ea typeface="宋体" panose="02010600030101010101" pitchFamily="2" charset="-122"/>
                <a:cs typeface="宋体" panose="02010600030101010101" pitchFamily="2" charset="-122"/>
              </a:rPr>
              <a:t>《关于进一步做好预拌砂浆生产企业备案登记工作的通知》（珠规建质〔2017〕56号）等系列文件。</a:t>
            </a:r>
            <a:endParaRPr sz="20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200"/>
              </a:lnSpc>
              <a:buNone/>
            </a:pPr>
            <a:r>
              <a:rPr sz="2000">
                <a:latin typeface="宋体" panose="02010600030101010101" pitchFamily="2" charset="-122"/>
                <a:ea typeface="宋体" panose="02010600030101010101" pitchFamily="2" charset="-122"/>
                <a:cs typeface="宋体" panose="02010600030101010101" pitchFamily="2" charset="-122"/>
              </a:rPr>
              <a:t>2017年我市相关砂浆生产应用推广的系列政策及指导文件已齐全。</a:t>
            </a:r>
            <a:endParaRPr sz="200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ransition advTm="3000"/>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lumMod val="5000"/>
                <a:lumOff val="95000"/>
              </a:schemeClr>
            </a:gs>
            <a:gs pos="12000">
              <a:schemeClr val="accent6">
                <a:lumMod val="60000"/>
                <a:lumOff val="40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title"/>
          </p:nvPr>
        </p:nvSpPr>
        <p:spPr>
          <a:xfrm>
            <a:off x="-6985" y="-10160"/>
            <a:ext cx="12222480" cy="770890"/>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r>
              <a:rPr lang="zh-CN" altLang="en-US" sz="2800" b="1">
                <a:latin typeface="宋体" panose="02010600030101010101" pitchFamily="2" charset="-122"/>
                <a:ea typeface="宋体" panose="02010600030101010101" pitchFamily="2" charset="-122"/>
                <a:cs typeface="宋体" panose="02010600030101010101" pitchFamily="2" charset="-122"/>
                <a:sym typeface="+mn-ea"/>
              </a:rPr>
              <a:t>三、珠海市相关政策法规</a:t>
            </a:r>
            <a:br>
              <a:rPr lang="zh-CN" altLang="zh-CN" dirty="0">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7620" y="761365"/>
            <a:ext cx="12223750" cy="6104890"/>
          </a:xfrm>
          <a:solidFill>
            <a:schemeClr val="accent6">
              <a:lumMod val="60000"/>
              <a:lumOff val="40000"/>
              <a:alpha val="57000"/>
            </a:schemeClr>
          </a:solidFill>
        </p:spPr>
        <p:txBody>
          <a:bodyPr>
            <a:normAutofit/>
          </a:bodyPr>
          <a:p>
            <a:pPr marL="0" indent="0">
              <a:buNone/>
            </a:pPr>
            <a:r>
              <a:rPr lang="en-US" altLang="zh-CN" sz="2000">
                <a:latin typeface="宋体" panose="02010600030101010101" pitchFamily="2" charset="-122"/>
                <a:ea typeface="宋体" panose="02010600030101010101" pitchFamily="2" charset="-122"/>
                <a:cs typeface="宋体" panose="02010600030101010101" pitchFamily="2" charset="-122"/>
              </a:rPr>
              <a:t>   </a:t>
            </a:r>
            <a:endParaRPr lang="en-US" altLang="zh-CN" sz="2000">
              <a:latin typeface="宋体" panose="02010600030101010101" pitchFamily="2" charset="-122"/>
              <a:ea typeface="宋体" panose="02010600030101010101" pitchFamily="2" charset="-122"/>
              <a:cs typeface="宋体" panose="02010600030101010101" pitchFamily="2" charset="-122"/>
            </a:endParaRPr>
          </a:p>
          <a:p>
            <a:pPr marL="0" indent="0" fontAlgn="auto">
              <a:lnSpc>
                <a:spcPts val="3200"/>
              </a:lnSpc>
              <a:buNone/>
            </a:pPr>
            <a:r>
              <a:rPr lang="en-US" altLang="zh-CN" sz="2000">
                <a:latin typeface="宋体" panose="02010600030101010101" pitchFamily="2" charset="-122"/>
                <a:ea typeface="宋体" panose="02010600030101010101" pitchFamily="2" charset="-122"/>
                <a:cs typeface="宋体" panose="02010600030101010101" pitchFamily="2" charset="-122"/>
              </a:rPr>
              <a:t>   </a:t>
            </a:r>
            <a:endPar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 </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rPr>
              <a:t>1</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rPr>
              <a:t>、</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rPr>
              <a:t>2017</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rPr>
              <a:t>年</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rPr>
              <a:t>5</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rPr>
              <a:t>月</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rPr>
              <a:t>8</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rPr>
              <a:t>日，市住规建局下发了</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rPr>
              <a:t>《关于印发珠海市预拌砂浆生产应用技术导则》的通知》（珠规建质</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59</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号），</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要求各相关单位结合有关规定精神，认真抓好贯彻落实。</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导则</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对原材料、技术要求、设计、生产、施工等生产应用各环节的技术要求均作了相应的规定，是本市建设行业管理部门促进砂浆产业健康发展的指导性文件，是预拌砂浆生产和施工企业技术遵循的依据。</a:t>
            </a: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2</a:t>
            </a:r>
            <a:r>
              <a:rPr lang="zh-CN"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5</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12</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日，市住规建局下发了</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《珠海市住房和城乡规划建设关于进一步加强预拌砂浆生产使用管理工作的通知》（珠规建质〔</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67</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号），</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对全市预拌砂浆生产使用管理工作提出要求。</a:t>
            </a: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一是</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自</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7</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1</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日起，本市行政区域内新开工建设工程项目优先使用预拌砂浆；</a:t>
            </a:r>
            <a:endPar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lumMod val="5000"/>
                <a:lumOff val="95000"/>
              </a:schemeClr>
            </a:gs>
            <a:gs pos="12000">
              <a:schemeClr val="accent6">
                <a:lumMod val="60000"/>
                <a:lumOff val="40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title"/>
          </p:nvPr>
        </p:nvSpPr>
        <p:spPr>
          <a:xfrm>
            <a:off x="-6985" y="-10160"/>
            <a:ext cx="12222480" cy="795020"/>
          </a:xfrm>
          <a:solidFill>
            <a:schemeClr val="accent6"/>
          </a:solidFill>
        </p:spPr>
        <p:txBody>
          <a:bodyPr>
            <a:normAutofit fontScale="90000"/>
          </a:bodyPr>
          <a:p>
            <a:br>
              <a:rPr lang="zh-CN" altLang="en-US">
                <a:latin typeface="宋体" panose="02010600030101010101" pitchFamily="2" charset="-122"/>
                <a:ea typeface="宋体" panose="02010600030101010101" pitchFamily="2" charset="-122"/>
                <a:cs typeface="宋体" panose="02010600030101010101" pitchFamily="2" charset="-122"/>
                <a:sym typeface="+mn-ea"/>
              </a:rPr>
            </a:br>
            <a:endParaRPr lang="zh-CN" altLang="en-US"/>
          </a:p>
        </p:txBody>
      </p:sp>
      <p:sp>
        <p:nvSpPr>
          <p:cNvPr id="3" name="内容占位符 2"/>
          <p:cNvSpPr>
            <a:spLocks noGrp="1"/>
          </p:cNvSpPr>
          <p:nvPr>
            <p:ph idx="1"/>
          </p:nvPr>
        </p:nvSpPr>
        <p:spPr>
          <a:xfrm>
            <a:off x="-7620" y="1047750"/>
            <a:ext cx="12223750" cy="5818505"/>
          </a:xfrm>
          <a:solidFill>
            <a:schemeClr val="accent6">
              <a:lumMod val="60000"/>
              <a:lumOff val="40000"/>
              <a:alpha val="57000"/>
            </a:schemeClr>
          </a:solidFill>
        </p:spPr>
        <p:txBody>
          <a:bodyPr>
            <a:normAutofit/>
          </a:bodyPr>
          <a:p>
            <a:pPr marL="0" indent="0" fontAlgn="auto">
              <a:lnSpc>
                <a:spcPts val="3000"/>
              </a:lnSpc>
              <a:buNone/>
            </a:pPr>
            <a:r>
              <a:rPr lang="zh-CN" altLang="en-US" sz="20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uFillTx/>
                <a:latin typeface="宋体" panose="02010600030101010101" pitchFamily="2" charset="-122"/>
                <a:ea typeface="宋体" panose="02010600030101010101" pitchFamily="2" charset="-122"/>
                <a:cs typeface="宋体" panose="02010600030101010101" pitchFamily="2" charset="-122"/>
                <a:sym typeface="+mn-ea"/>
              </a:rPr>
              <a:t>二是</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自</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11</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1</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日起，本市行政区域内在建工程必须全部使用预拌砂浆，禁止现场搅拌。</a:t>
            </a:r>
            <a:endParaRPr lang="zh-CN" altLang="en-US" sz="20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三是</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对预拌砂浆生产企业实行备案管理制度，须向市散装水泥办公室申请备案登记，未备案登记企业产品不得用于建设工程项目。</a:t>
            </a:r>
            <a:endPar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四是</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各级建设主管部门及散装水泥机构</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负责本区域预拌砂浆生产使用管理工作，对未按规定的执行企业，责令其整改，并全市通报，并纳入诚信综合评价不良记录管理，对拒不整改者，按相关法律法规进行处罚。</a:t>
            </a: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五是</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市建设工程造价管理部门</a:t>
            </a: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要参照国家、省和市有 关计价标准及规定，制定并定期发布全市各类预拌砂浆产品的商场指导价格。</a:t>
            </a:r>
            <a:endPar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latin typeface="宋体" panose="02010600030101010101" pitchFamily="2" charset="-122"/>
                <a:ea typeface="宋体" panose="02010600030101010101" pitchFamily="2" charset="-122"/>
                <a:sym typeface="+mn-ea"/>
              </a:rPr>
              <a:t>六是</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各级</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建设工程质量监督机构</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要加强对工程现场预拌砂浆或</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使用未备案企业生产的预拌砂浆的在建工程，应下达责令停止违法行为通知书，并依法行政处罚，对拒不整改的，不予竣工验收，</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并按规定对相关责任企业和责任人进行诚信扣分。对同一企业连续</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抽检同类产品</a:t>
            </a:r>
            <a:r>
              <a:rPr lang="en-US" altLang="zh-CN"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2</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次不合格的，</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提请市散装水泥主管部门</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取消该企业生产备案</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，对全市通报。</a:t>
            </a:r>
            <a:endParaRPr lang="zh-CN" altLang="en-US" sz="2000">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b="1">
                <a:uFillTx/>
                <a:latin typeface="宋体" panose="02010600030101010101" pitchFamily="2" charset="-122"/>
                <a:ea typeface="宋体" panose="02010600030101010101" pitchFamily="2" charset="-122"/>
                <a:cs typeface="宋体" panose="02010600030101010101" pitchFamily="2" charset="-122"/>
                <a:sym typeface="+mn-ea"/>
              </a:rPr>
              <a:t>七是</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各级</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建设工程安全监督机构</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应加强建筑工地主明施工管理，对施工场地</a:t>
            </a:r>
            <a:r>
              <a:rPr lang="zh-CN" altLang="en-US" sz="2000">
                <a:solidFill>
                  <a:srgbClr val="FF0000"/>
                </a:solidFill>
                <a:uFillTx/>
                <a:latin typeface="宋体" panose="02010600030101010101" pitchFamily="2" charset="-122"/>
                <a:ea typeface="宋体" panose="02010600030101010101" pitchFamily="2" charset="-122"/>
                <a:cs typeface="宋体" panose="02010600030101010101" pitchFamily="2" charset="-122"/>
                <a:sym typeface="+mn-ea"/>
              </a:rPr>
              <a:t>不采用预拌砂浆，扬尘噪声不达标的工地，重点督查，</a:t>
            </a:r>
            <a:r>
              <a:rPr lang="zh-CN" altLang="en-US" sz="2000">
                <a:uFillTx/>
                <a:latin typeface="宋体" panose="02010600030101010101" pitchFamily="2" charset="-122"/>
                <a:ea typeface="宋体" panose="02010600030101010101" pitchFamily="2" charset="-122"/>
                <a:cs typeface="宋体" panose="02010600030101010101" pitchFamily="2" charset="-122"/>
                <a:sym typeface="+mn-ea"/>
              </a:rPr>
              <a:t>加大对现场技法查处力度。</a:t>
            </a:r>
            <a:endParaRPr lang="zh-CN" altLang="en-US" sz="2000"/>
          </a:p>
          <a:p>
            <a:pPr marL="0" indent="0" fontAlgn="auto">
              <a:lnSpc>
                <a:spcPts val="3000"/>
              </a:lnSpc>
              <a:buNone/>
            </a:pPr>
            <a:endParaRPr lang="zh-CN" altLang="en-US" sz="2000">
              <a:uFillTx/>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endParaRPr lang="en-US" altLang="zh-CN" sz="200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advTm="3000"/>
</p:sld>
</file>

<file path=ppt/tags/tag1.xml><?xml version="1.0" encoding="utf-8"?>
<p:tagLst xmlns:p="http://schemas.openxmlformats.org/presentationml/2006/main">
  <p:tag name="KSO_WM_TAG_VERSION" val="1.0"/>
  <p:tag name="KSO_WM_TEMPLATE_CATEGORY" val="custom"/>
  <p:tag name="KSO_WM_TEMPLATE_INDEX" val="20184553"/>
</p:tagLst>
</file>

<file path=ppt/tags/tag10.xml><?xml version="1.0" encoding="utf-8"?>
<p:tagLst xmlns:p="http://schemas.openxmlformats.org/presentationml/2006/main">
  <p:tag name="KSO_WM_BEAUTIFY_FLAG" val="#wm#"/>
  <p:tag name="KSO_WM_TEMPLATE_CATEGORY" val="custom"/>
  <p:tag name="KSO_WM_TEMPLATE_INDEX" val="20184553"/>
</p:tagLst>
</file>

<file path=ppt/tags/tag11.xml><?xml version="1.0" encoding="utf-8"?>
<p:tagLst xmlns:p="http://schemas.openxmlformats.org/presentationml/2006/main">
  <p:tag name="KSO_WM_BEAUTIFY_FLAG" val="#wm#"/>
  <p:tag name="KSO_WM_TEMPLATE_CATEGORY" val="custom"/>
  <p:tag name="KSO_WM_TEMPLATE_INDEX" val="20184553"/>
</p:tagLst>
</file>

<file path=ppt/tags/tag12.xml><?xml version="1.0" encoding="utf-8"?>
<p:tagLst xmlns:p="http://schemas.openxmlformats.org/presentationml/2006/main">
  <p:tag name="KSO_WM_BEAUTIFY_FLAG" val="#wm#"/>
  <p:tag name="KSO_WM_TEMPLATE_CATEGORY" val="custom"/>
  <p:tag name="KSO_WM_TEMPLATE_INDEX" val="20184553"/>
</p:tagLst>
</file>

<file path=ppt/tags/tag13.xml><?xml version="1.0" encoding="utf-8"?>
<p:tagLst xmlns:p="http://schemas.openxmlformats.org/presentationml/2006/main">
  <p:tag name="KSO_WM_BEAUTIFY_FLAG" val="#wm#"/>
  <p:tag name="KSO_WM_TEMPLATE_CATEGORY" val="custom"/>
  <p:tag name="KSO_WM_TEMPLATE_INDEX" val="20184553"/>
</p:tagLst>
</file>

<file path=ppt/tags/tag14.xml><?xml version="1.0" encoding="utf-8"?>
<p:tagLst xmlns:p="http://schemas.openxmlformats.org/presentationml/2006/main">
  <p:tag name="KSO_WM_BEAUTIFY_FLAG" val="#wm#"/>
  <p:tag name="KSO_WM_TEMPLATE_CATEGORY" val="custom"/>
  <p:tag name="KSO_WM_TEMPLATE_INDEX" val="20184553"/>
</p:tagLst>
</file>

<file path=ppt/tags/tag15.xml><?xml version="1.0" encoding="utf-8"?>
<p:tagLst xmlns:p="http://schemas.openxmlformats.org/presentationml/2006/main">
  <p:tag name="KSO_WM_BEAUTIFY_FLAG" val="#wm#"/>
  <p:tag name="KSO_WM_TEMPLATE_CATEGORY" val="custom"/>
  <p:tag name="KSO_WM_TEMPLATE_INDEX" val="20184553"/>
</p:tagLst>
</file>

<file path=ppt/tags/tag16.xml><?xml version="1.0" encoding="utf-8"?>
<p:tagLst xmlns:p="http://schemas.openxmlformats.org/presentationml/2006/main">
  <p:tag name="KSO_WM_BEAUTIFY_FLAG" val="#wm#"/>
  <p:tag name="KSO_WM_TEMPLATE_CATEGORY" val="custom"/>
  <p:tag name="KSO_WM_TEMPLATE_INDEX" val="20184553"/>
</p:tagLst>
</file>

<file path=ppt/tags/tag17.xml><?xml version="1.0" encoding="utf-8"?>
<p:tagLst xmlns:p="http://schemas.openxmlformats.org/presentationml/2006/main">
  <p:tag name="KSO_WM_BEAUTIFY_FLAG" val="#wm#"/>
  <p:tag name="KSO_WM_TEMPLATE_CATEGORY" val="custom"/>
  <p:tag name="KSO_WM_TEMPLATE_INDEX" val="20184553"/>
</p:tagLst>
</file>

<file path=ppt/tags/tag18.xml><?xml version="1.0" encoding="utf-8"?>
<p:tagLst xmlns:p="http://schemas.openxmlformats.org/presentationml/2006/main">
  <p:tag name="KSO_WM_BEAUTIFY_FLAG" val="#wm#"/>
  <p:tag name="KSO_WM_TEMPLATE_CATEGORY" val="custom"/>
  <p:tag name="KSO_WM_TEMPLATE_INDEX" val="20184553"/>
</p:tagLst>
</file>

<file path=ppt/tags/tag19.xml><?xml version="1.0" encoding="utf-8"?>
<p:tagLst xmlns:p="http://schemas.openxmlformats.org/presentationml/2006/main">
  <p:tag name="KSO_WM_BEAUTIFY_FLAG" val="#wm#"/>
  <p:tag name="KSO_WM_TEMPLATE_CATEGORY" val="custom"/>
  <p:tag name="KSO_WM_TEMPLATE_INDEX" val="20184553"/>
</p:tagLst>
</file>

<file path=ppt/tags/tag2.xml><?xml version="1.0" encoding="utf-8"?>
<p:tagLst xmlns:p="http://schemas.openxmlformats.org/presentationml/2006/main">
  <p:tag name="KSO_WM_TAG_VERSION" val="1.0"/>
  <p:tag name="KSO_WM_TEMPLATE_CATEGORY" val="custom"/>
  <p:tag name="KSO_WM_TEMPLATE_INDEX" val="20184553"/>
</p:tagLst>
</file>

<file path=ppt/tags/tag20.xml><?xml version="1.0" encoding="utf-8"?>
<p:tagLst xmlns:p="http://schemas.openxmlformats.org/presentationml/2006/main">
  <p:tag name="KSO_WM_BEAUTIFY_FLAG" val="#wm#"/>
  <p:tag name="KSO_WM_TEMPLATE_CATEGORY" val="custom"/>
  <p:tag name="KSO_WM_TEMPLATE_INDEX" val="20184553"/>
</p:tagLst>
</file>

<file path=ppt/tags/tag21.xml><?xml version="1.0" encoding="utf-8"?>
<p:tagLst xmlns:p="http://schemas.openxmlformats.org/presentationml/2006/main">
  <p:tag name="KSO_WM_BEAUTIFY_FLAG" val="#wm#"/>
  <p:tag name="KSO_WM_TEMPLATE_CATEGORY" val="custom"/>
  <p:tag name="KSO_WM_TEMPLATE_INDEX" val="20184553"/>
</p:tagLst>
</file>

<file path=ppt/tags/tag3.xml><?xml version="1.0" encoding="utf-8"?>
<p:tagLst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BEAUTIFY_FLAG" val="#wm#"/>
  <p:tag name="KSO_WM_TAG_VERSION" val="1.0"/>
  <p:tag name="KSO_WM_TEMPLATE_INDEX" val="20184553"/>
  <p:tag name="KSO_WM_TEMPLATE_CATEGORY" val="custom"/>
  <p:tag name="KSO_WM_TEMPLATE_THUMBS_INDEX" val="1、6、10、14、20、26、27、28、29、31"/>
</p:tagLst>
</file>

<file path=ppt/tags/tag4.xml><?xml version="1.0" encoding="utf-8"?>
<p:tagLst xmlns:p="http://schemas.openxmlformats.org/presentationml/2006/main">
  <p:tag name="KSO_WM_TAG_VERSION" val="1.0"/>
  <p:tag name="KSO_WM_TEMPLATE_CATEGORY" val="custom"/>
  <p:tag name="KSO_WM_TEMPLATE_INDEX" val="20184553"/>
  <p:tag name="KSO_WM_UNIT_TYPE" val="a"/>
  <p:tag name="KSO_WM_UNIT_INDEX" val="1"/>
  <p:tag name="KSO_WM_UNIT_ID" val="custom20184553_1*a*1"/>
  <p:tag name="KSO_WM_UNIT_LAYERLEVEL" val="1"/>
  <p:tag name="KSO_WM_UNIT_VALUE" val="10"/>
  <p:tag name="KSO_WM_UNIT_ISCONTENTSTITLE" val="0"/>
  <p:tag name="KSO_WM_UNIT_HIGHLIGHT" val="0"/>
  <p:tag name="KSO_WM_UNIT_COMPATIBLE" val="0"/>
  <p:tag name="KSO_WM_UNIT_CLEAR" val="0"/>
  <p:tag name="KSO_WM_BEAUTIFY_FLAG" val="#wm#"/>
  <p:tag name="KSO_WM_UNIT_PRESET_TEXT" val="空白演示"/>
</p:tagLst>
</file>

<file path=ppt/tags/tag5.xml><?xml version="1.0" encoding="utf-8"?>
<p:tagLst xmlns:p="http://schemas.openxmlformats.org/presentationml/2006/main">
  <p:tag name="KSO_WM_TEMPLATE_CATEGORY" val="custom"/>
  <p:tag name="KSO_WM_TEMPLATE_INDEX" val="20184553"/>
  <p:tag name="KSO_WM_UNIT_CLEAR" val="0"/>
  <p:tag name="KSO_WM_UNIT_COMPATIBLE" val="0"/>
  <p:tag name="KSO_WM_UNIT_HIGHLIGHT" val="0"/>
  <p:tag name="KSO_WM_UNIT_ISCONTENTSTITLE" val="0"/>
  <p:tag name="KSO_WM_UNIT_VALUE" val="234"/>
  <p:tag name="KSO_WM_UNIT_LAYERLEVEL" val="1"/>
  <p:tag name="KSO_WM_UNIT_INDEX" val="1"/>
  <p:tag name="KSO_WM_UNIT_ID" val="custom20184553_1*b*1"/>
  <p:tag name="KSO_WM_UNIT_TYPE" val="b"/>
  <p:tag name="KSO_WM_BEAUTIFY_FLAG" val="#wm#"/>
  <p:tag name="KSO_WM_TAG_VERSION" val="1.0"/>
  <p:tag name="KSO_WM_UNIT_PRESET_TEXT" val="Lorem ipsum dolor sit amet, consectetur adipisicing elit."/>
</p:tagLst>
</file>

<file path=ppt/tags/tag6.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6、10、14、20、26、27、28、29、31"/>
</p:tagLst>
</file>

<file path=ppt/tags/tag7.xml><?xml version="1.0" encoding="utf-8"?>
<p:tagLst xmlns:p="http://schemas.openxmlformats.org/presentationml/2006/main">
  <p:tag name="KSO_WM_BEAUTIFY_FLAG" val="#wm#"/>
  <p:tag name="KSO_WM_TEMPLATE_CATEGORY" val="custom"/>
  <p:tag name="KSO_WM_TEMPLATE_INDEX" val="20184553"/>
</p:tagLst>
</file>

<file path=ppt/tags/tag8.xml><?xml version="1.0" encoding="utf-8"?>
<p:tagLst xmlns:p="http://schemas.openxmlformats.org/presentationml/2006/main">
  <p:tag name="KSO_WM_BEAUTIFY_FLAG" val="#wm#"/>
  <p:tag name="KSO_WM_TEMPLATE_CATEGORY" val="custom"/>
  <p:tag name="KSO_WM_TEMPLATE_INDEX" val="20184553"/>
</p:tagLst>
</file>

<file path=ppt/tags/tag9.xml><?xml version="1.0" encoding="utf-8"?>
<p:tagLst xmlns:p="http://schemas.openxmlformats.org/presentationml/2006/main">
  <p:tag name="KSO_WM_BEAUTIFY_FLAG" val="#wm#"/>
  <p:tag name="KSO_WM_TEMPLATE_CATEGORY" val="custom"/>
  <p:tag name="KSO_WM_TEMPLATE_INDEX" val="20184553"/>
</p:tagLst>
</file>

<file path=ppt/theme/theme1.xml><?xml version="1.0" encoding="utf-8"?>
<a:theme xmlns:a="http://schemas.openxmlformats.org/drawingml/2006/main" name="Office 主题">
  <a:themeElements>
    <a:clrScheme name="自定义 21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4952</Words>
  <Application>WPS 演示</Application>
  <PresentationFormat>宽屏</PresentationFormat>
  <Paragraphs>185</Paragraphs>
  <Slides>16</Slides>
  <Notes>31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16</vt:i4>
      </vt:variant>
    </vt:vector>
  </HeadingPairs>
  <TitlesOfParts>
    <vt:vector size="27" baseType="lpstr">
      <vt:lpstr>Arial</vt:lpstr>
      <vt:lpstr>宋体</vt:lpstr>
      <vt:lpstr>Wingdings</vt:lpstr>
      <vt:lpstr>黑体</vt:lpstr>
      <vt:lpstr>Calibri</vt:lpstr>
      <vt:lpstr>微软雅黑</vt:lpstr>
      <vt:lpstr>方正小标宋简体</vt:lpstr>
      <vt:lpstr>Times New Roman</vt:lpstr>
      <vt:lpstr>新宋体</vt:lpstr>
      <vt:lpstr>Arial Unicode MS</vt:lpstr>
      <vt:lpstr>Office 主题</vt:lpstr>
      <vt:lpstr> 预拌砂浆生产应用政策和法规     珠海市散装水泥办公室 2018.8.11</vt:lpstr>
      <vt:lpstr>目        录</vt:lpstr>
      <vt:lpstr> 一、国家相关政策和法规 </vt:lpstr>
      <vt:lpstr>     限期禁止现场搅拌砂浆的城市名单（共计127个城市） </vt:lpstr>
      <vt:lpstr> 二、广东省相关政策法规 </vt:lpstr>
      <vt:lpstr>  </vt:lpstr>
      <vt:lpstr> 三、珠海市相关政策法规 </vt:lpstr>
      <vt:lpstr> 三、珠海市相关政策法规 </vt:lpstr>
      <vt:lpstr> </vt:lpstr>
      <vt:lpstr>  </vt:lpstr>
      <vt:lpstr>  </vt:lpstr>
      <vt:lpstr>珠海市预拌砂浆备案企业（第一批）</vt:lpstr>
      <vt:lpstr>  珠海市预拌砂浆备案企业（第二批）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92</cp:revision>
  <dcterms:created xsi:type="dcterms:W3CDTF">2018-03-01T02:03:00Z</dcterms:created>
  <dcterms:modified xsi:type="dcterms:W3CDTF">2018-08-13T06:42:11Z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ies>
</file>